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  <p:sldMasterId id="2147483662" r:id="rId3"/>
  </p:sldMasterIdLst>
  <p:notesMasterIdLst>
    <p:notesMasterId r:id="rId18"/>
  </p:notesMasterIdLst>
  <p:sldIdLst>
    <p:sldId id="258" r:id="rId4"/>
    <p:sldId id="2388" r:id="rId5"/>
    <p:sldId id="2387" r:id="rId6"/>
    <p:sldId id="2386" r:id="rId7"/>
    <p:sldId id="2380" r:id="rId8"/>
    <p:sldId id="2383" r:id="rId9"/>
    <p:sldId id="2384" r:id="rId10"/>
    <p:sldId id="262" r:id="rId11"/>
    <p:sldId id="2368" r:id="rId12"/>
    <p:sldId id="2382" r:id="rId13"/>
    <p:sldId id="2385" r:id="rId14"/>
    <p:sldId id="2381" r:id="rId15"/>
    <p:sldId id="2374" r:id="rId16"/>
    <p:sldId id="237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6B16"/>
    <a:srgbClr val="7F0002"/>
    <a:srgbClr val="DCCCCB"/>
    <a:srgbClr val="E5D3BB"/>
    <a:srgbClr val="E9D9C3"/>
    <a:srgbClr val="FBF3E9"/>
    <a:srgbClr val="EEE1CF"/>
    <a:srgbClr val="F8F4F0"/>
    <a:srgbClr val="EFE7E8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8"/>
    <p:restoredTop sz="94713"/>
  </p:normalViewPr>
  <p:slideViewPr>
    <p:cSldViewPr snapToGrid="0">
      <p:cViewPr varScale="1">
        <p:scale>
          <a:sx n="84" d="100"/>
          <a:sy n="84" d="100"/>
        </p:scale>
        <p:origin x="81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c3ae68c4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c3ae68c4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c3ae68c4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c3ae68c4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23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c3ae68c4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c3ae68c4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368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c3ae68c4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c3ae68c4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17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3ae68c4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8c3ae68c4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938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60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09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35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06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115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8296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51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5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2043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3870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sv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5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23F7DAB-B3CD-4948-AC09-9E9304808D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" y="0"/>
            <a:ext cx="913975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6A75F44-B31B-2145-9EEC-FAA77EF5BD1E}"/>
              </a:ext>
            </a:extLst>
          </p:cNvPr>
          <p:cNvSpPr/>
          <p:nvPr/>
        </p:nvSpPr>
        <p:spPr>
          <a:xfrm>
            <a:off x="169482" y="3883948"/>
            <a:ext cx="4283150" cy="891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3225C-B618-614E-9D40-04BEA9E2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17" y="150333"/>
            <a:ext cx="8643765" cy="7557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YOUR ANOTHER SEAT AT THE TABLE LICENSE </a:t>
            </a:r>
            <a:r>
              <a:rPr lang="en-US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COMPLETE TEACHING PACKAGE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08ED3-FAB2-5F4B-A384-92E3CB9E642E}"/>
              </a:ext>
            </a:extLst>
          </p:cNvPr>
          <p:cNvSpPr txBox="1"/>
          <p:nvPr/>
        </p:nvSpPr>
        <p:spPr>
          <a:xfrm>
            <a:off x="1674655" y="932199"/>
            <a:ext cx="5794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A06B16"/>
                </a:solidFill>
              </a:rPr>
              <a:t>INSTRUCTOR-LED TRAINING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D82E8-CC65-5D46-B698-EBFCC2EC0529}"/>
              </a:ext>
            </a:extLst>
          </p:cNvPr>
          <p:cNvSpPr/>
          <p:nvPr/>
        </p:nvSpPr>
        <p:spPr>
          <a:xfrm>
            <a:off x="169484" y="1601934"/>
            <a:ext cx="1922719" cy="228201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A5798-38BE-3B43-96CE-62AB1CECED7E}"/>
              </a:ext>
            </a:extLst>
          </p:cNvPr>
          <p:cNvSpPr/>
          <p:nvPr/>
        </p:nvSpPr>
        <p:spPr>
          <a:xfrm>
            <a:off x="2092203" y="1601933"/>
            <a:ext cx="2360428" cy="2282015"/>
          </a:xfrm>
          <a:prstGeom prst="rect">
            <a:avLst/>
          </a:prstGeom>
          <a:solidFill>
            <a:srgbClr val="7F00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VICKI CLARK</a:t>
            </a:r>
          </a:p>
          <a:p>
            <a:pPr algn="ctr"/>
            <a:endParaRPr lang="en-US" sz="600" dirty="0"/>
          </a:p>
          <a:p>
            <a:pPr algn="ctr"/>
            <a:r>
              <a:rPr lang="en-US" dirty="0"/>
              <a:t>Speaker, trainer, facilitator, mentor and consultant</a:t>
            </a:r>
          </a:p>
          <a:p>
            <a:pPr algn="ctr"/>
            <a:endParaRPr lang="en-US" sz="600" dirty="0"/>
          </a:p>
          <a:p>
            <a:pPr algn="ctr"/>
            <a:r>
              <a:rPr lang="en-US" b="1" dirty="0"/>
              <a:t>Specialty: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Helping organizations take an active approach to inclusion and dismantling</a:t>
            </a:r>
          </a:p>
          <a:p>
            <a:pPr algn="ctr"/>
            <a:r>
              <a:rPr lang="en-US" dirty="0"/>
              <a:t>oppression.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CC7E77-60D8-6545-AB6A-07B3BE1F0A03}"/>
              </a:ext>
            </a:extLst>
          </p:cNvPr>
          <p:cNvSpPr/>
          <p:nvPr/>
        </p:nvSpPr>
        <p:spPr>
          <a:xfrm rot="16200000">
            <a:off x="4500035" y="1774712"/>
            <a:ext cx="2295751" cy="192271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07E413-E934-1A45-99A7-59B613E400DD}"/>
              </a:ext>
            </a:extLst>
          </p:cNvPr>
          <p:cNvSpPr/>
          <p:nvPr/>
        </p:nvSpPr>
        <p:spPr>
          <a:xfrm>
            <a:off x="6609269" y="1588198"/>
            <a:ext cx="2360428" cy="2282015"/>
          </a:xfrm>
          <a:prstGeom prst="rect">
            <a:avLst/>
          </a:prstGeom>
          <a:solidFill>
            <a:srgbClr val="7F00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JOSH RICH</a:t>
            </a:r>
          </a:p>
          <a:p>
            <a:pPr algn="ctr"/>
            <a:endParaRPr lang="en-US" sz="600" dirty="0"/>
          </a:p>
          <a:p>
            <a:pPr algn="ctr"/>
            <a:r>
              <a:rPr lang="en-US" dirty="0"/>
              <a:t>Corporate trainer, speaker, facilitator and mentor</a:t>
            </a:r>
          </a:p>
          <a:p>
            <a:pPr algn="ctr"/>
            <a:endParaRPr lang="en-US" sz="600" dirty="0"/>
          </a:p>
          <a:p>
            <a:pPr algn="ctr"/>
            <a:r>
              <a:rPr lang="en-US" b="1" dirty="0"/>
              <a:t>Specialty: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Providing training, tools and resources to help organizations build diverse and inclusive teams.</a:t>
            </a: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8C8118BA-6516-F448-B9DD-A51CD8651A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71" y="3957514"/>
            <a:ext cx="1387203" cy="4256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1A85BF-C130-FB4D-BD7B-044E6EC749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287" y="3999684"/>
            <a:ext cx="974554" cy="545480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87C9EF-495C-F544-AD31-8207925506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300" y="3979927"/>
            <a:ext cx="683205" cy="633652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4FDA78-168F-EC4D-A668-79E4495D2E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050" y="4051463"/>
            <a:ext cx="1060692" cy="450794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FD30E4-7DF8-8542-8DA6-FB15DF6CED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70" y="4442320"/>
            <a:ext cx="1387204" cy="2056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7FC265D-D922-1749-AFB7-8B09EE98640C}"/>
              </a:ext>
            </a:extLst>
          </p:cNvPr>
          <p:cNvSpPr/>
          <p:nvPr/>
        </p:nvSpPr>
        <p:spPr>
          <a:xfrm>
            <a:off x="4686550" y="3883948"/>
            <a:ext cx="4283150" cy="891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Military       Communications        Banking 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Technology      Medical	         Manufacturing</a:t>
            </a:r>
          </a:p>
        </p:txBody>
      </p:sp>
      <p:pic>
        <p:nvPicPr>
          <p:cNvPr id="29" name="Graphic 28" descr="Soldier">
            <a:extLst>
              <a:ext uri="{FF2B5EF4-FFF2-40B4-BE49-F238E27FC236}">
                <a16:creationId xmlns:a16="http://schemas.microsoft.com/office/drawing/2014/main" id="{146BD418-31DC-1248-A48C-58DCD331E16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57065" y="3938659"/>
            <a:ext cx="306749" cy="306749"/>
          </a:xfrm>
          <a:prstGeom prst="rect">
            <a:avLst/>
          </a:prstGeom>
        </p:spPr>
      </p:pic>
      <p:pic>
        <p:nvPicPr>
          <p:cNvPr id="31" name="Graphic 30" descr="Cell Tower">
            <a:extLst>
              <a:ext uri="{FF2B5EF4-FFF2-40B4-BE49-F238E27FC236}">
                <a16:creationId xmlns:a16="http://schemas.microsoft.com/office/drawing/2014/main" id="{923A517F-1C19-3443-A6EC-3A7A87029AA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49945" y="3938660"/>
            <a:ext cx="277000" cy="277000"/>
          </a:xfrm>
          <a:prstGeom prst="rect">
            <a:avLst/>
          </a:prstGeom>
        </p:spPr>
      </p:pic>
      <p:pic>
        <p:nvPicPr>
          <p:cNvPr id="33" name="Graphic 32" descr="Plug">
            <a:extLst>
              <a:ext uri="{FF2B5EF4-FFF2-40B4-BE49-F238E27FC236}">
                <a16:creationId xmlns:a16="http://schemas.microsoft.com/office/drawing/2014/main" id="{ED22B0E7-D2E5-3849-BB08-BD1E8B4CA99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55317" y="4428731"/>
            <a:ext cx="224136" cy="224136"/>
          </a:xfrm>
          <a:prstGeom prst="rect">
            <a:avLst/>
          </a:prstGeom>
        </p:spPr>
      </p:pic>
      <p:pic>
        <p:nvPicPr>
          <p:cNvPr id="35" name="Graphic 34" descr="Bank">
            <a:extLst>
              <a:ext uri="{FF2B5EF4-FFF2-40B4-BE49-F238E27FC236}">
                <a16:creationId xmlns:a16="http://schemas.microsoft.com/office/drawing/2014/main" id="{9F30BC23-F661-4742-A204-1AA7F676184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34196" y="3957193"/>
            <a:ext cx="276999" cy="276999"/>
          </a:xfrm>
          <a:prstGeom prst="rect">
            <a:avLst/>
          </a:prstGeom>
        </p:spPr>
      </p:pic>
      <p:pic>
        <p:nvPicPr>
          <p:cNvPr id="37" name="Graphic 36" descr="Stethoscope">
            <a:extLst>
              <a:ext uri="{FF2B5EF4-FFF2-40B4-BE49-F238E27FC236}">
                <a16:creationId xmlns:a16="http://schemas.microsoft.com/office/drawing/2014/main" id="{2B9642DE-D9C1-E74E-AD2A-3C5B24EB15B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88050" y="4449880"/>
            <a:ext cx="230593" cy="230593"/>
          </a:xfrm>
          <a:prstGeom prst="rect">
            <a:avLst/>
          </a:prstGeom>
        </p:spPr>
      </p:pic>
      <p:pic>
        <p:nvPicPr>
          <p:cNvPr id="39" name="Graphic 38" descr="Factory">
            <a:extLst>
              <a:ext uri="{FF2B5EF4-FFF2-40B4-BE49-F238E27FC236}">
                <a16:creationId xmlns:a16="http://schemas.microsoft.com/office/drawing/2014/main" id="{D8CB18E2-E901-CE4E-BD01-13409204B91B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85978" y="4355423"/>
            <a:ext cx="290956" cy="2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225C-B618-614E-9D40-04BEA9E2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17" y="150333"/>
            <a:ext cx="8643765" cy="7557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YOUR ANOTHER SEAT AT THE TABLE LICENSE </a:t>
            </a:r>
            <a:r>
              <a:rPr lang="en-US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COMPLETE TEACHING PACKAGE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08ED3-FAB2-5F4B-A384-92E3CB9E642E}"/>
              </a:ext>
            </a:extLst>
          </p:cNvPr>
          <p:cNvSpPr txBox="1"/>
          <p:nvPr/>
        </p:nvSpPr>
        <p:spPr>
          <a:xfrm>
            <a:off x="1138985" y="1017040"/>
            <a:ext cx="6866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A06B16"/>
                </a:solidFill>
              </a:rPr>
              <a:t>READY-TO-USE VIDEO 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43F9B-E2B1-5142-A4CB-EAF3D6B3A0FC}"/>
              </a:ext>
            </a:extLst>
          </p:cNvPr>
          <p:cNvSpPr txBox="1"/>
          <p:nvPr/>
        </p:nvSpPr>
        <p:spPr>
          <a:xfrm>
            <a:off x="1138986" y="4038855"/>
            <a:ext cx="296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06B16"/>
                </a:solidFill>
              </a:rPr>
              <a:t>EMPOWERED LIVING BRANDING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F7EAA1-C872-2C43-8522-7C56ABF2B7AC}"/>
              </a:ext>
            </a:extLst>
          </p:cNvPr>
          <p:cNvSpPr txBox="1"/>
          <p:nvPr/>
        </p:nvSpPr>
        <p:spPr>
          <a:xfrm>
            <a:off x="4931555" y="4038855"/>
            <a:ext cx="2559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06B16"/>
                </a:solidFill>
              </a:rPr>
              <a:t>EDIT WITH YOUR BRANDING</a:t>
            </a:r>
          </a:p>
          <a:p>
            <a:pPr algn="ctr"/>
            <a:r>
              <a:rPr lang="en-US" dirty="0"/>
              <a:t>(upgrade option)</a:t>
            </a:r>
          </a:p>
        </p:txBody>
      </p:sp>
      <p:pic>
        <p:nvPicPr>
          <p:cNvPr id="9" name="Picture 8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41BAF211-AD31-BF44-9722-CA10453FF7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85" y="1571038"/>
            <a:ext cx="3073458" cy="2390873"/>
          </a:xfrm>
          <a:prstGeom prst="rect">
            <a:avLst/>
          </a:prstGeom>
        </p:spPr>
      </p:pic>
      <p:pic>
        <p:nvPicPr>
          <p:cNvPr id="11" name="Picture 10" descr="A person sitting at a table in front of a computer&#10;&#10;Description automatically generated">
            <a:extLst>
              <a:ext uri="{FF2B5EF4-FFF2-40B4-BE49-F238E27FC236}">
                <a16:creationId xmlns:a16="http://schemas.microsoft.com/office/drawing/2014/main" id="{8786BE39-20D1-DC4D-A14E-0944FCFC5A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555" y="1571038"/>
            <a:ext cx="3073458" cy="23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6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225C-B618-614E-9D40-04BEA9E2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17" y="150333"/>
            <a:ext cx="8643765" cy="7557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YOUR ANOTHER SEAT AT THE TABLE LICENSE </a:t>
            </a:r>
            <a:r>
              <a:rPr lang="en-US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COMPLETE TEACHING PACKAGE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3C3887B-D6D8-DC42-9BF7-0B10D502F403}"/>
              </a:ext>
            </a:extLst>
          </p:cNvPr>
          <p:cNvSpPr/>
          <p:nvPr/>
        </p:nvSpPr>
        <p:spPr>
          <a:xfrm>
            <a:off x="383663" y="1079995"/>
            <a:ext cx="1448334" cy="869000"/>
          </a:xfrm>
          <a:custGeom>
            <a:avLst/>
            <a:gdLst>
              <a:gd name="connsiteX0" fmla="*/ 0 w 1448334"/>
              <a:gd name="connsiteY0" fmla="*/ 0 h 869000"/>
              <a:gd name="connsiteX1" fmla="*/ 1448334 w 1448334"/>
              <a:gd name="connsiteY1" fmla="*/ 0 h 869000"/>
              <a:gd name="connsiteX2" fmla="*/ 1448334 w 1448334"/>
              <a:gd name="connsiteY2" fmla="*/ 869000 h 869000"/>
              <a:gd name="connsiteX3" fmla="*/ 0 w 1448334"/>
              <a:gd name="connsiteY3" fmla="*/ 869000 h 869000"/>
              <a:gd name="connsiteX4" fmla="*/ 0 w 1448334"/>
              <a:gd name="connsiteY4" fmla="*/ 0 h 8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34" h="869000">
                <a:moveTo>
                  <a:pt x="0" y="0"/>
                </a:moveTo>
                <a:lnTo>
                  <a:pt x="1448334" y="0"/>
                </a:lnTo>
                <a:lnTo>
                  <a:pt x="1448334" y="869000"/>
                </a:lnTo>
                <a:lnTo>
                  <a:pt x="0" y="869000"/>
                </a:lnTo>
                <a:lnTo>
                  <a:pt x="0" y="0"/>
                </a:lnTo>
                <a:close/>
              </a:path>
            </a:pathLst>
          </a:custGeom>
          <a:solidFill>
            <a:srgbClr val="EFE7E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7F0002"/>
              </a:buClr>
              <a:buSzPct val="110000"/>
              <a:buFont typeface="Wingdings" pitchFamily="2" charset="2"/>
              <a:buNone/>
            </a:pPr>
            <a:r>
              <a:rPr lang="en-US" sz="14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Instructional Facilitator &amp; Participant Guides</a:t>
            </a:r>
            <a:endParaRPr lang="en-US" sz="1400" b="0" i="0" kern="1200" dirty="0">
              <a:solidFill>
                <a:schemeClr val="accent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1433C71-92A3-B349-899C-86AD57C4148D}"/>
              </a:ext>
            </a:extLst>
          </p:cNvPr>
          <p:cNvSpPr/>
          <p:nvPr/>
        </p:nvSpPr>
        <p:spPr>
          <a:xfrm>
            <a:off x="383663" y="3107663"/>
            <a:ext cx="1448334" cy="869000"/>
          </a:xfrm>
          <a:custGeom>
            <a:avLst/>
            <a:gdLst>
              <a:gd name="connsiteX0" fmla="*/ 0 w 1448334"/>
              <a:gd name="connsiteY0" fmla="*/ 0 h 869000"/>
              <a:gd name="connsiteX1" fmla="*/ 1448334 w 1448334"/>
              <a:gd name="connsiteY1" fmla="*/ 0 h 869000"/>
              <a:gd name="connsiteX2" fmla="*/ 1448334 w 1448334"/>
              <a:gd name="connsiteY2" fmla="*/ 869000 h 869000"/>
              <a:gd name="connsiteX3" fmla="*/ 0 w 1448334"/>
              <a:gd name="connsiteY3" fmla="*/ 869000 h 869000"/>
              <a:gd name="connsiteX4" fmla="*/ 0 w 1448334"/>
              <a:gd name="connsiteY4" fmla="*/ 0 h 8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34" h="869000">
                <a:moveTo>
                  <a:pt x="0" y="0"/>
                </a:moveTo>
                <a:lnTo>
                  <a:pt x="1448334" y="0"/>
                </a:lnTo>
                <a:lnTo>
                  <a:pt x="1448334" y="869000"/>
                </a:lnTo>
                <a:lnTo>
                  <a:pt x="0" y="869000"/>
                </a:lnTo>
                <a:lnTo>
                  <a:pt x="0" y="0"/>
                </a:lnTo>
                <a:close/>
              </a:path>
            </a:pathLst>
          </a:custGeom>
          <a:solidFill>
            <a:srgbClr val="EFE7E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6317"/>
              <a:satOff val="-9041"/>
              <a:lumOff val="98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Lunch &amp; Learn Scripts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28158D7-153E-BB44-B5AA-1E764AA513AE}"/>
              </a:ext>
            </a:extLst>
          </p:cNvPr>
          <p:cNvSpPr/>
          <p:nvPr/>
        </p:nvSpPr>
        <p:spPr>
          <a:xfrm>
            <a:off x="383663" y="2093829"/>
            <a:ext cx="1448334" cy="869000"/>
          </a:xfrm>
          <a:custGeom>
            <a:avLst/>
            <a:gdLst>
              <a:gd name="connsiteX0" fmla="*/ 0 w 1448334"/>
              <a:gd name="connsiteY0" fmla="*/ 0 h 869000"/>
              <a:gd name="connsiteX1" fmla="*/ 1448334 w 1448334"/>
              <a:gd name="connsiteY1" fmla="*/ 0 h 869000"/>
              <a:gd name="connsiteX2" fmla="*/ 1448334 w 1448334"/>
              <a:gd name="connsiteY2" fmla="*/ 869000 h 869000"/>
              <a:gd name="connsiteX3" fmla="*/ 0 w 1448334"/>
              <a:gd name="connsiteY3" fmla="*/ 869000 h 869000"/>
              <a:gd name="connsiteX4" fmla="*/ 0 w 1448334"/>
              <a:gd name="connsiteY4" fmla="*/ 0 h 8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34" h="869000">
                <a:moveTo>
                  <a:pt x="0" y="0"/>
                </a:moveTo>
                <a:lnTo>
                  <a:pt x="1448334" y="0"/>
                </a:lnTo>
                <a:lnTo>
                  <a:pt x="1448334" y="869000"/>
                </a:lnTo>
                <a:lnTo>
                  <a:pt x="0" y="869000"/>
                </a:lnTo>
                <a:lnTo>
                  <a:pt x="0" y="0"/>
                </a:lnTo>
                <a:close/>
              </a:path>
            </a:pathLst>
          </a:custGeom>
          <a:solidFill>
            <a:srgbClr val="DCCC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12635"/>
              <a:satOff val="-18082"/>
              <a:lumOff val="197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91440" rIns="53340" bIns="914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Complete Mastermind Guides</a:t>
            </a:r>
            <a:endParaRPr lang="en-US" sz="1400" b="0" i="0" kern="1200" dirty="0">
              <a:solidFill>
                <a:schemeClr val="accent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56613E8-74AC-804E-9914-D4E5AFADEAE7}"/>
              </a:ext>
            </a:extLst>
          </p:cNvPr>
          <p:cNvSpPr/>
          <p:nvPr/>
        </p:nvSpPr>
        <p:spPr>
          <a:xfrm>
            <a:off x="1976831" y="1079995"/>
            <a:ext cx="1448334" cy="869000"/>
          </a:xfrm>
          <a:custGeom>
            <a:avLst/>
            <a:gdLst>
              <a:gd name="connsiteX0" fmla="*/ 0 w 1448334"/>
              <a:gd name="connsiteY0" fmla="*/ 0 h 869000"/>
              <a:gd name="connsiteX1" fmla="*/ 1448334 w 1448334"/>
              <a:gd name="connsiteY1" fmla="*/ 0 h 869000"/>
              <a:gd name="connsiteX2" fmla="*/ 1448334 w 1448334"/>
              <a:gd name="connsiteY2" fmla="*/ 869000 h 869000"/>
              <a:gd name="connsiteX3" fmla="*/ 0 w 1448334"/>
              <a:gd name="connsiteY3" fmla="*/ 869000 h 869000"/>
              <a:gd name="connsiteX4" fmla="*/ 0 w 1448334"/>
              <a:gd name="connsiteY4" fmla="*/ 0 h 8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34" h="869000">
                <a:moveTo>
                  <a:pt x="0" y="0"/>
                </a:moveTo>
                <a:lnTo>
                  <a:pt x="1448334" y="0"/>
                </a:lnTo>
                <a:lnTo>
                  <a:pt x="1448334" y="869000"/>
                </a:lnTo>
                <a:lnTo>
                  <a:pt x="0" y="869000"/>
                </a:lnTo>
                <a:lnTo>
                  <a:pt x="0" y="0"/>
                </a:lnTo>
                <a:close/>
              </a:path>
            </a:pathLst>
          </a:custGeom>
          <a:solidFill>
            <a:srgbClr val="DCCC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18952"/>
              <a:satOff val="-27123"/>
              <a:lumOff val="296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Instructor-Led Content by Two Professional Trainers</a:t>
            </a:r>
            <a:endParaRPr lang="en-US" sz="1400" b="0" i="0" kern="1200" dirty="0">
              <a:solidFill>
                <a:schemeClr val="accent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09CAB6E-01B4-2346-9863-A60A8A063C88}"/>
              </a:ext>
            </a:extLst>
          </p:cNvPr>
          <p:cNvSpPr/>
          <p:nvPr/>
        </p:nvSpPr>
        <p:spPr>
          <a:xfrm>
            <a:off x="1976831" y="2093829"/>
            <a:ext cx="1448334" cy="869000"/>
          </a:xfrm>
          <a:custGeom>
            <a:avLst/>
            <a:gdLst>
              <a:gd name="connsiteX0" fmla="*/ 0 w 1448334"/>
              <a:gd name="connsiteY0" fmla="*/ 0 h 869000"/>
              <a:gd name="connsiteX1" fmla="*/ 1448334 w 1448334"/>
              <a:gd name="connsiteY1" fmla="*/ 0 h 869000"/>
              <a:gd name="connsiteX2" fmla="*/ 1448334 w 1448334"/>
              <a:gd name="connsiteY2" fmla="*/ 869000 h 869000"/>
              <a:gd name="connsiteX3" fmla="*/ 0 w 1448334"/>
              <a:gd name="connsiteY3" fmla="*/ 869000 h 869000"/>
              <a:gd name="connsiteX4" fmla="*/ 0 w 1448334"/>
              <a:gd name="connsiteY4" fmla="*/ 0 h 8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34" h="869000">
                <a:moveTo>
                  <a:pt x="0" y="0"/>
                </a:moveTo>
                <a:lnTo>
                  <a:pt x="1448334" y="0"/>
                </a:lnTo>
                <a:lnTo>
                  <a:pt x="1448334" y="869000"/>
                </a:lnTo>
                <a:lnTo>
                  <a:pt x="0" y="869000"/>
                </a:lnTo>
                <a:lnTo>
                  <a:pt x="0" y="0"/>
                </a:lnTo>
                <a:close/>
              </a:path>
            </a:pathLst>
          </a:custGeom>
          <a:solidFill>
            <a:srgbClr val="EFE7E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25270"/>
              <a:satOff val="-36164"/>
              <a:lumOff val="395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Customizable Plug and Play Video Lessons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AB377B7-C18A-3A4C-94AE-1E6A66047999}"/>
              </a:ext>
            </a:extLst>
          </p:cNvPr>
          <p:cNvSpPr/>
          <p:nvPr/>
        </p:nvSpPr>
        <p:spPr>
          <a:xfrm>
            <a:off x="1976831" y="3107663"/>
            <a:ext cx="1448334" cy="869000"/>
          </a:xfrm>
          <a:custGeom>
            <a:avLst/>
            <a:gdLst>
              <a:gd name="connsiteX0" fmla="*/ 0 w 1448334"/>
              <a:gd name="connsiteY0" fmla="*/ 0 h 869000"/>
              <a:gd name="connsiteX1" fmla="*/ 1448334 w 1448334"/>
              <a:gd name="connsiteY1" fmla="*/ 0 h 869000"/>
              <a:gd name="connsiteX2" fmla="*/ 1448334 w 1448334"/>
              <a:gd name="connsiteY2" fmla="*/ 869000 h 869000"/>
              <a:gd name="connsiteX3" fmla="*/ 0 w 1448334"/>
              <a:gd name="connsiteY3" fmla="*/ 869000 h 869000"/>
              <a:gd name="connsiteX4" fmla="*/ 0 w 1448334"/>
              <a:gd name="connsiteY4" fmla="*/ 0 h 8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34" h="869000">
                <a:moveTo>
                  <a:pt x="0" y="0"/>
                </a:moveTo>
                <a:lnTo>
                  <a:pt x="1448334" y="0"/>
                </a:lnTo>
                <a:lnTo>
                  <a:pt x="1448334" y="869000"/>
                </a:lnTo>
                <a:lnTo>
                  <a:pt x="0" y="869000"/>
                </a:lnTo>
                <a:lnTo>
                  <a:pt x="0" y="0"/>
                </a:lnTo>
                <a:close/>
              </a:path>
            </a:pathLst>
          </a:custGeom>
          <a:solidFill>
            <a:srgbClr val="DCCC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31587"/>
              <a:satOff val="-45205"/>
              <a:lumOff val="49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Word-for-Word Teaching Scripts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D6D71D4-147C-AA43-8DF1-2A932CC49233}"/>
              </a:ext>
            </a:extLst>
          </p:cNvPr>
          <p:cNvSpPr/>
          <p:nvPr/>
        </p:nvSpPr>
        <p:spPr>
          <a:xfrm>
            <a:off x="3569999" y="1079995"/>
            <a:ext cx="1448334" cy="869000"/>
          </a:xfrm>
          <a:custGeom>
            <a:avLst/>
            <a:gdLst>
              <a:gd name="connsiteX0" fmla="*/ 0 w 1448334"/>
              <a:gd name="connsiteY0" fmla="*/ 0 h 869000"/>
              <a:gd name="connsiteX1" fmla="*/ 1448334 w 1448334"/>
              <a:gd name="connsiteY1" fmla="*/ 0 h 869000"/>
              <a:gd name="connsiteX2" fmla="*/ 1448334 w 1448334"/>
              <a:gd name="connsiteY2" fmla="*/ 869000 h 869000"/>
              <a:gd name="connsiteX3" fmla="*/ 0 w 1448334"/>
              <a:gd name="connsiteY3" fmla="*/ 869000 h 869000"/>
              <a:gd name="connsiteX4" fmla="*/ 0 w 1448334"/>
              <a:gd name="connsiteY4" fmla="*/ 0 h 8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34" h="869000">
                <a:moveTo>
                  <a:pt x="0" y="0"/>
                </a:moveTo>
                <a:lnTo>
                  <a:pt x="1448334" y="0"/>
                </a:lnTo>
                <a:lnTo>
                  <a:pt x="1448334" y="869000"/>
                </a:lnTo>
                <a:lnTo>
                  <a:pt x="0" y="869000"/>
                </a:lnTo>
                <a:lnTo>
                  <a:pt x="0" y="0"/>
                </a:lnTo>
                <a:close/>
              </a:path>
            </a:pathLst>
          </a:custGeom>
          <a:solidFill>
            <a:srgbClr val="EFE7E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31587"/>
              <a:satOff val="-45205"/>
              <a:lumOff val="49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Animated Videos Illustrating Core Teaching Concepts</a:t>
            </a:r>
            <a:endParaRPr lang="en-US" sz="1400" b="0" i="0" kern="1200" dirty="0">
              <a:solidFill>
                <a:schemeClr val="accent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CD6973F-D29B-CE43-9423-34333DD1DDB6}"/>
              </a:ext>
            </a:extLst>
          </p:cNvPr>
          <p:cNvSpPr/>
          <p:nvPr/>
        </p:nvSpPr>
        <p:spPr>
          <a:xfrm>
            <a:off x="3569999" y="2093829"/>
            <a:ext cx="1448334" cy="869000"/>
          </a:xfrm>
          <a:custGeom>
            <a:avLst/>
            <a:gdLst>
              <a:gd name="connsiteX0" fmla="*/ 0 w 1448334"/>
              <a:gd name="connsiteY0" fmla="*/ 0 h 869000"/>
              <a:gd name="connsiteX1" fmla="*/ 1448334 w 1448334"/>
              <a:gd name="connsiteY1" fmla="*/ 0 h 869000"/>
              <a:gd name="connsiteX2" fmla="*/ 1448334 w 1448334"/>
              <a:gd name="connsiteY2" fmla="*/ 869000 h 869000"/>
              <a:gd name="connsiteX3" fmla="*/ 0 w 1448334"/>
              <a:gd name="connsiteY3" fmla="*/ 869000 h 869000"/>
              <a:gd name="connsiteX4" fmla="*/ 0 w 1448334"/>
              <a:gd name="connsiteY4" fmla="*/ 0 h 8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34" h="869000">
                <a:moveTo>
                  <a:pt x="0" y="0"/>
                </a:moveTo>
                <a:lnTo>
                  <a:pt x="1448334" y="0"/>
                </a:lnTo>
                <a:lnTo>
                  <a:pt x="1448334" y="869000"/>
                </a:lnTo>
                <a:lnTo>
                  <a:pt x="0" y="869000"/>
                </a:lnTo>
                <a:lnTo>
                  <a:pt x="0" y="0"/>
                </a:lnTo>
                <a:close/>
              </a:path>
            </a:pathLst>
          </a:custGeom>
          <a:solidFill>
            <a:srgbClr val="DCCC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25270"/>
              <a:satOff val="-36164"/>
              <a:lumOff val="395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PowerPoint Presentations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6C628CC-CDA9-1A47-A3A3-BE4F786503F9}"/>
              </a:ext>
            </a:extLst>
          </p:cNvPr>
          <p:cNvSpPr/>
          <p:nvPr/>
        </p:nvSpPr>
        <p:spPr>
          <a:xfrm>
            <a:off x="3569999" y="3107663"/>
            <a:ext cx="1448334" cy="869000"/>
          </a:xfrm>
          <a:custGeom>
            <a:avLst/>
            <a:gdLst>
              <a:gd name="connsiteX0" fmla="*/ 0 w 1448334"/>
              <a:gd name="connsiteY0" fmla="*/ 0 h 869000"/>
              <a:gd name="connsiteX1" fmla="*/ 1448334 w 1448334"/>
              <a:gd name="connsiteY1" fmla="*/ 0 h 869000"/>
              <a:gd name="connsiteX2" fmla="*/ 1448334 w 1448334"/>
              <a:gd name="connsiteY2" fmla="*/ 869000 h 869000"/>
              <a:gd name="connsiteX3" fmla="*/ 0 w 1448334"/>
              <a:gd name="connsiteY3" fmla="*/ 869000 h 869000"/>
              <a:gd name="connsiteX4" fmla="*/ 0 w 1448334"/>
              <a:gd name="connsiteY4" fmla="*/ 0 h 8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34" h="869000">
                <a:moveTo>
                  <a:pt x="0" y="0"/>
                </a:moveTo>
                <a:lnTo>
                  <a:pt x="1448334" y="0"/>
                </a:lnTo>
                <a:lnTo>
                  <a:pt x="1448334" y="869000"/>
                </a:lnTo>
                <a:lnTo>
                  <a:pt x="0" y="869000"/>
                </a:lnTo>
                <a:lnTo>
                  <a:pt x="0" y="0"/>
                </a:lnTo>
                <a:close/>
              </a:path>
            </a:pathLst>
          </a:custGeom>
          <a:solidFill>
            <a:srgbClr val="EFE7E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18952"/>
              <a:satOff val="-27123"/>
              <a:lumOff val="296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Diversity &amp; Inclusion Pre-Test</a:t>
            </a:r>
            <a:endParaRPr lang="en-US" sz="1400" b="0" i="0" kern="1200" dirty="0">
              <a:solidFill>
                <a:schemeClr val="accent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E799000-638B-EF4C-9658-1B435193BF1D}"/>
              </a:ext>
            </a:extLst>
          </p:cNvPr>
          <p:cNvSpPr/>
          <p:nvPr/>
        </p:nvSpPr>
        <p:spPr>
          <a:xfrm>
            <a:off x="1180247" y="4121497"/>
            <a:ext cx="1448334" cy="869000"/>
          </a:xfrm>
          <a:custGeom>
            <a:avLst/>
            <a:gdLst>
              <a:gd name="connsiteX0" fmla="*/ 0 w 1448334"/>
              <a:gd name="connsiteY0" fmla="*/ 0 h 869000"/>
              <a:gd name="connsiteX1" fmla="*/ 1448334 w 1448334"/>
              <a:gd name="connsiteY1" fmla="*/ 0 h 869000"/>
              <a:gd name="connsiteX2" fmla="*/ 1448334 w 1448334"/>
              <a:gd name="connsiteY2" fmla="*/ 869000 h 869000"/>
              <a:gd name="connsiteX3" fmla="*/ 0 w 1448334"/>
              <a:gd name="connsiteY3" fmla="*/ 869000 h 869000"/>
              <a:gd name="connsiteX4" fmla="*/ 0 w 1448334"/>
              <a:gd name="connsiteY4" fmla="*/ 0 h 8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34" h="869000">
                <a:moveTo>
                  <a:pt x="0" y="0"/>
                </a:moveTo>
                <a:lnTo>
                  <a:pt x="1448334" y="0"/>
                </a:lnTo>
                <a:lnTo>
                  <a:pt x="1448334" y="869000"/>
                </a:lnTo>
                <a:lnTo>
                  <a:pt x="0" y="869000"/>
                </a:lnTo>
                <a:lnTo>
                  <a:pt x="0" y="0"/>
                </a:lnTo>
                <a:close/>
              </a:path>
            </a:pathLst>
          </a:custGeom>
          <a:solidFill>
            <a:srgbClr val="DCCC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12635"/>
              <a:satOff val="-18082"/>
              <a:lumOff val="197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91440" rIns="0" bIns="914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EEOC Laws/Regulations (link &amp; downloadable PDF)</a:t>
            </a:r>
            <a:endParaRPr lang="en-US" sz="1400" b="0" i="0" kern="1200" dirty="0">
              <a:solidFill>
                <a:schemeClr val="accent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27580DF-4DDB-4341-9851-25C91C8F6D93}"/>
              </a:ext>
            </a:extLst>
          </p:cNvPr>
          <p:cNvSpPr/>
          <p:nvPr/>
        </p:nvSpPr>
        <p:spPr>
          <a:xfrm>
            <a:off x="2773415" y="4121497"/>
            <a:ext cx="1448334" cy="869000"/>
          </a:xfrm>
          <a:custGeom>
            <a:avLst/>
            <a:gdLst>
              <a:gd name="connsiteX0" fmla="*/ 0 w 1448334"/>
              <a:gd name="connsiteY0" fmla="*/ 0 h 869000"/>
              <a:gd name="connsiteX1" fmla="*/ 1448334 w 1448334"/>
              <a:gd name="connsiteY1" fmla="*/ 0 h 869000"/>
              <a:gd name="connsiteX2" fmla="*/ 1448334 w 1448334"/>
              <a:gd name="connsiteY2" fmla="*/ 869000 h 869000"/>
              <a:gd name="connsiteX3" fmla="*/ 0 w 1448334"/>
              <a:gd name="connsiteY3" fmla="*/ 869000 h 869000"/>
              <a:gd name="connsiteX4" fmla="*/ 0 w 1448334"/>
              <a:gd name="connsiteY4" fmla="*/ 0 h 8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334" h="869000">
                <a:moveTo>
                  <a:pt x="0" y="0"/>
                </a:moveTo>
                <a:lnTo>
                  <a:pt x="1448334" y="0"/>
                </a:lnTo>
                <a:lnTo>
                  <a:pt x="1448334" y="869000"/>
                </a:lnTo>
                <a:lnTo>
                  <a:pt x="0" y="869000"/>
                </a:lnTo>
                <a:lnTo>
                  <a:pt x="0" y="0"/>
                </a:lnTo>
                <a:close/>
              </a:path>
            </a:pathLst>
          </a:custGeom>
          <a:solidFill>
            <a:srgbClr val="EFE7E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6317"/>
              <a:satOff val="-9041"/>
              <a:lumOff val="98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914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Data Points, Studies &amp; Statistics (link &amp; downloadable PDF)</a:t>
            </a:r>
            <a:endParaRPr lang="en-US" sz="1400" b="0" i="0" kern="1200" dirty="0">
              <a:solidFill>
                <a:schemeClr val="accent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8" name="Picture 7" descr="A picture containing indoor, sitting, book, table&#10;&#10;Description automatically generated">
            <a:extLst>
              <a:ext uri="{FF2B5EF4-FFF2-40B4-BE49-F238E27FC236}">
                <a16:creationId xmlns:a16="http://schemas.microsoft.com/office/drawing/2014/main" id="{FE34001B-D394-B84B-81B4-377B5E0D98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0" t="10270" r="11497" b="9921"/>
          <a:stretch/>
        </p:blipFill>
        <p:spPr>
          <a:xfrm>
            <a:off x="5062642" y="1514495"/>
            <a:ext cx="3831240" cy="24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225C-B618-614E-9D40-04BEA9E2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17" y="150333"/>
            <a:ext cx="8643765" cy="7557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YOUR ANOTHER SEAT AT THE TABLE LICENSE </a:t>
            </a:r>
            <a:r>
              <a:rPr lang="en-US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COMPLETE SALES &amp; MARKETING PACKAGE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0888A03-AB5F-6642-B170-F238B1C6C5FC}"/>
              </a:ext>
            </a:extLst>
          </p:cNvPr>
          <p:cNvSpPr/>
          <p:nvPr/>
        </p:nvSpPr>
        <p:spPr>
          <a:xfrm>
            <a:off x="4870047" y="1653933"/>
            <a:ext cx="1863545" cy="868216"/>
          </a:xfrm>
          <a:custGeom>
            <a:avLst/>
            <a:gdLst>
              <a:gd name="connsiteX0" fmla="*/ 0 w 1863545"/>
              <a:gd name="connsiteY0" fmla="*/ 0 h 1118127"/>
              <a:gd name="connsiteX1" fmla="*/ 1863545 w 1863545"/>
              <a:gd name="connsiteY1" fmla="*/ 0 h 1118127"/>
              <a:gd name="connsiteX2" fmla="*/ 1863545 w 1863545"/>
              <a:gd name="connsiteY2" fmla="*/ 1118127 h 1118127"/>
              <a:gd name="connsiteX3" fmla="*/ 0 w 1863545"/>
              <a:gd name="connsiteY3" fmla="*/ 1118127 h 1118127"/>
              <a:gd name="connsiteX4" fmla="*/ 0 w 1863545"/>
              <a:gd name="connsiteY4" fmla="*/ 0 h 111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545" h="1118127">
                <a:moveTo>
                  <a:pt x="0" y="0"/>
                </a:moveTo>
                <a:lnTo>
                  <a:pt x="1863545" y="0"/>
                </a:lnTo>
                <a:lnTo>
                  <a:pt x="1863545" y="1118127"/>
                </a:lnTo>
                <a:lnTo>
                  <a:pt x="0" y="1118127"/>
                </a:lnTo>
                <a:lnTo>
                  <a:pt x="0" y="0"/>
                </a:lnTo>
                <a:close/>
              </a:path>
            </a:pathLst>
          </a:custGeom>
          <a:solidFill>
            <a:srgbClr val="EEE1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7F0002"/>
              </a:buClr>
              <a:buSzPct val="110000"/>
              <a:buFont typeface="Wingdings" pitchFamily="2" charset="2"/>
              <a:buNone/>
            </a:pPr>
            <a:r>
              <a:rPr lang="en-US" sz="1600" b="0" i="0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Diversity &amp; Inclusion workplace poster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8B04143-FA13-0F46-A0D8-10A74A53BF37}"/>
              </a:ext>
            </a:extLst>
          </p:cNvPr>
          <p:cNvSpPr/>
          <p:nvPr/>
        </p:nvSpPr>
        <p:spPr>
          <a:xfrm>
            <a:off x="6919947" y="1653933"/>
            <a:ext cx="1863545" cy="868216"/>
          </a:xfrm>
          <a:custGeom>
            <a:avLst/>
            <a:gdLst>
              <a:gd name="connsiteX0" fmla="*/ 0 w 1863545"/>
              <a:gd name="connsiteY0" fmla="*/ 0 h 1118127"/>
              <a:gd name="connsiteX1" fmla="*/ 1863545 w 1863545"/>
              <a:gd name="connsiteY1" fmla="*/ 0 h 1118127"/>
              <a:gd name="connsiteX2" fmla="*/ 1863545 w 1863545"/>
              <a:gd name="connsiteY2" fmla="*/ 1118127 h 1118127"/>
              <a:gd name="connsiteX3" fmla="*/ 0 w 1863545"/>
              <a:gd name="connsiteY3" fmla="*/ 1118127 h 1118127"/>
              <a:gd name="connsiteX4" fmla="*/ 0 w 1863545"/>
              <a:gd name="connsiteY4" fmla="*/ 0 h 111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545" h="1118127">
                <a:moveTo>
                  <a:pt x="0" y="0"/>
                </a:moveTo>
                <a:lnTo>
                  <a:pt x="1863545" y="0"/>
                </a:lnTo>
                <a:lnTo>
                  <a:pt x="1863545" y="1118127"/>
                </a:lnTo>
                <a:lnTo>
                  <a:pt x="0" y="1118127"/>
                </a:lnTo>
                <a:lnTo>
                  <a:pt x="0" y="0"/>
                </a:lnTo>
                <a:close/>
              </a:path>
            </a:pathLst>
          </a:custGeom>
          <a:solidFill>
            <a:srgbClr val="F8F4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13898"/>
              <a:satOff val="-19890"/>
              <a:lumOff val="217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i="0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PCIHO card that you can print and leave with your clients</a:t>
            </a:r>
            <a:endParaRPr lang="en-US" sz="1600" b="0" i="0" u="none" kern="1200" dirty="0">
              <a:solidFill>
                <a:schemeClr val="accent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B4B5C90-C863-AD42-8073-83835A48EABA}"/>
              </a:ext>
            </a:extLst>
          </p:cNvPr>
          <p:cNvSpPr/>
          <p:nvPr/>
        </p:nvSpPr>
        <p:spPr>
          <a:xfrm>
            <a:off x="4870047" y="2599556"/>
            <a:ext cx="1863545" cy="1048613"/>
          </a:xfrm>
          <a:custGeom>
            <a:avLst/>
            <a:gdLst>
              <a:gd name="connsiteX0" fmla="*/ 0 w 1863545"/>
              <a:gd name="connsiteY0" fmla="*/ 0 h 1118127"/>
              <a:gd name="connsiteX1" fmla="*/ 1863545 w 1863545"/>
              <a:gd name="connsiteY1" fmla="*/ 0 h 1118127"/>
              <a:gd name="connsiteX2" fmla="*/ 1863545 w 1863545"/>
              <a:gd name="connsiteY2" fmla="*/ 1118127 h 1118127"/>
              <a:gd name="connsiteX3" fmla="*/ 0 w 1863545"/>
              <a:gd name="connsiteY3" fmla="*/ 1118127 h 1118127"/>
              <a:gd name="connsiteX4" fmla="*/ 0 w 1863545"/>
              <a:gd name="connsiteY4" fmla="*/ 0 h 111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545" h="1118127">
                <a:moveTo>
                  <a:pt x="0" y="0"/>
                </a:moveTo>
                <a:lnTo>
                  <a:pt x="1863545" y="0"/>
                </a:lnTo>
                <a:lnTo>
                  <a:pt x="1863545" y="1118127"/>
                </a:lnTo>
                <a:lnTo>
                  <a:pt x="0" y="1118127"/>
                </a:lnTo>
                <a:lnTo>
                  <a:pt x="0" y="0"/>
                </a:lnTo>
                <a:close/>
              </a:path>
            </a:pathLst>
          </a:custGeom>
          <a:solidFill>
            <a:srgbClr val="F8F4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27797"/>
              <a:satOff val="-39780"/>
              <a:lumOff val="435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i="0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Sales Scripts </a:t>
            </a:r>
            <a:br>
              <a:rPr lang="en-US" sz="1600" b="0" i="0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b="0" i="0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(cold call, emails, sales conversation/ presentation)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7D884DA-8F0F-0143-B0A3-53FBEDC75878}"/>
              </a:ext>
            </a:extLst>
          </p:cNvPr>
          <p:cNvSpPr/>
          <p:nvPr/>
        </p:nvSpPr>
        <p:spPr>
          <a:xfrm>
            <a:off x="6919947" y="2599556"/>
            <a:ext cx="1863545" cy="1048613"/>
          </a:xfrm>
          <a:custGeom>
            <a:avLst/>
            <a:gdLst>
              <a:gd name="connsiteX0" fmla="*/ 0 w 1863545"/>
              <a:gd name="connsiteY0" fmla="*/ 0 h 1118127"/>
              <a:gd name="connsiteX1" fmla="*/ 1863545 w 1863545"/>
              <a:gd name="connsiteY1" fmla="*/ 0 h 1118127"/>
              <a:gd name="connsiteX2" fmla="*/ 1863545 w 1863545"/>
              <a:gd name="connsiteY2" fmla="*/ 1118127 h 1118127"/>
              <a:gd name="connsiteX3" fmla="*/ 0 w 1863545"/>
              <a:gd name="connsiteY3" fmla="*/ 1118127 h 1118127"/>
              <a:gd name="connsiteX4" fmla="*/ 0 w 1863545"/>
              <a:gd name="connsiteY4" fmla="*/ 0 h 111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545" h="1118127">
                <a:moveTo>
                  <a:pt x="0" y="0"/>
                </a:moveTo>
                <a:lnTo>
                  <a:pt x="1863545" y="0"/>
                </a:lnTo>
                <a:lnTo>
                  <a:pt x="1863545" y="1118127"/>
                </a:lnTo>
                <a:lnTo>
                  <a:pt x="0" y="1118127"/>
                </a:lnTo>
                <a:lnTo>
                  <a:pt x="0" y="0"/>
                </a:lnTo>
                <a:close/>
              </a:path>
            </a:pathLst>
          </a:custGeom>
          <a:solidFill>
            <a:srgbClr val="EEE1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27797"/>
              <a:satOff val="-39780"/>
              <a:lumOff val="435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Promo graphics, flyers, quote graphics, and advertising graphics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EE03D65-102B-DA41-A492-046A35960A10}"/>
              </a:ext>
            </a:extLst>
          </p:cNvPr>
          <p:cNvSpPr/>
          <p:nvPr/>
        </p:nvSpPr>
        <p:spPr>
          <a:xfrm>
            <a:off x="5904424" y="3714158"/>
            <a:ext cx="1863545" cy="1297364"/>
          </a:xfrm>
          <a:custGeom>
            <a:avLst/>
            <a:gdLst>
              <a:gd name="connsiteX0" fmla="*/ 0 w 1863545"/>
              <a:gd name="connsiteY0" fmla="*/ 0 h 1118127"/>
              <a:gd name="connsiteX1" fmla="*/ 1863545 w 1863545"/>
              <a:gd name="connsiteY1" fmla="*/ 0 h 1118127"/>
              <a:gd name="connsiteX2" fmla="*/ 1863545 w 1863545"/>
              <a:gd name="connsiteY2" fmla="*/ 1118127 h 1118127"/>
              <a:gd name="connsiteX3" fmla="*/ 0 w 1863545"/>
              <a:gd name="connsiteY3" fmla="*/ 1118127 h 1118127"/>
              <a:gd name="connsiteX4" fmla="*/ 0 w 1863545"/>
              <a:gd name="connsiteY4" fmla="*/ 0 h 111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545" h="1118127">
                <a:moveTo>
                  <a:pt x="0" y="0"/>
                </a:moveTo>
                <a:lnTo>
                  <a:pt x="1863545" y="0"/>
                </a:lnTo>
                <a:lnTo>
                  <a:pt x="1863545" y="1118127"/>
                </a:lnTo>
                <a:lnTo>
                  <a:pt x="0" y="1118127"/>
                </a:lnTo>
                <a:lnTo>
                  <a:pt x="0" y="0"/>
                </a:lnTo>
                <a:close/>
              </a:path>
            </a:pathLst>
          </a:custGeom>
          <a:solidFill>
            <a:srgbClr val="EEE1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13898"/>
              <a:satOff val="-19890"/>
              <a:lumOff val="217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Another Seat at the Table promo video (sizzle reel)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i="1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*with UPGRADE option to customize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FAD761-7BF8-C046-A3C1-4F2F2E67F055}"/>
              </a:ext>
            </a:extLst>
          </p:cNvPr>
          <p:cNvGrpSpPr/>
          <p:nvPr/>
        </p:nvGrpSpPr>
        <p:grpSpPr>
          <a:xfrm>
            <a:off x="480768" y="1449848"/>
            <a:ext cx="4091231" cy="3250269"/>
            <a:chOff x="4625504" y="830632"/>
            <a:chExt cx="4733184" cy="3760267"/>
          </a:xfrm>
        </p:grpSpPr>
        <p:pic>
          <p:nvPicPr>
            <p:cNvPr id="12" name="Picture Placeholder 36" descr="A group of people sitting at a table&#10;&#10;Description automatically generated">
              <a:extLst>
                <a:ext uri="{FF2B5EF4-FFF2-40B4-BE49-F238E27FC236}">
                  <a16:creationId xmlns:a16="http://schemas.microsoft.com/office/drawing/2014/main" id="{44A170F7-8710-7046-BC1E-2887CF64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769717" y="830632"/>
              <a:ext cx="2059602" cy="3079968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34925">
              <a:solidFill>
                <a:srgbClr val="AD8545"/>
              </a:solidFill>
            </a:ln>
          </p:spPr>
        </p:pic>
        <p:pic>
          <p:nvPicPr>
            <p:cNvPr id="13" name="Picture Placeholder 15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5345C595-BA35-DB43-960A-10C387307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843387" y="1869739"/>
              <a:ext cx="1367264" cy="1366572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31750">
              <a:solidFill>
                <a:srgbClr val="AD8545"/>
              </a:solidFill>
            </a:ln>
          </p:spPr>
        </p:pic>
        <p:pic>
          <p:nvPicPr>
            <p:cNvPr id="14" name="Picture Placeholder 17" descr="A picture containing photo, monitor, room, large&#10;&#10;Description automatically generated">
              <a:extLst>
                <a:ext uri="{FF2B5EF4-FFF2-40B4-BE49-F238E27FC236}">
                  <a16:creationId xmlns:a16="http://schemas.microsoft.com/office/drawing/2014/main" id="{BF6A0C40-9222-764E-BD6E-97E912480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25504" y="1017864"/>
              <a:ext cx="1042945" cy="1042416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28575">
              <a:solidFill>
                <a:srgbClr val="AD8545"/>
              </a:solidFill>
            </a:ln>
          </p:spPr>
        </p:pic>
        <p:pic>
          <p:nvPicPr>
            <p:cNvPr id="15" name="Picture 14" descr="A picture containing indoor, sitting, computer, table&#10;&#10;Description automatically generated">
              <a:extLst>
                <a:ext uri="{FF2B5EF4-FFF2-40B4-BE49-F238E27FC236}">
                  <a16:creationId xmlns:a16="http://schemas.microsoft.com/office/drawing/2014/main" id="{8A4F6185-FBA1-4C45-BAE0-8AFB07E5C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0175" y="3201740"/>
              <a:ext cx="3438513" cy="1389159"/>
            </a:xfrm>
            <a:prstGeom prst="rect">
              <a:avLst/>
            </a:prstGeom>
          </p:spPr>
        </p:pic>
        <p:pic>
          <p:nvPicPr>
            <p:cNvPr id="16" name="Picture Placeholder 34" descr="A group of people around each other&#10;&#10;Description automatically generated">
              <a:extLst>
                <a:ext uri="{FF2B5EF4-FFF2-40B4-BE49-F238E27FC236}">
                  <a16:creationId xmlns:a16="http://schemas.microsoft.com/office/drawing/2014/main" id="{2000CF42-E54E-A94C-8310-16D23420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41720" y="1329070"/>
              <a:ext cx="1623812" cy="162299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38100">
              <a:solidFill>
                <a:srgbClr val="AD8545"/>
              </a:solidFill>
            </a:ln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850B2A8-861A-2245-AF18-F2ABFC3C045F}"/>
              </a:ext>
            </a:extLst>
          </p:cNvPr>
          <p:cNvSpPr/>
          <p:nvPr/>
        </p:nvSpPr>
        <p:spPr>
          <a:xfrm>
            <a:off x="4519172" y="918459"/>
            <a:ext cx="4624828" cy="681151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Get a Suite of Branded, Downloadable </a:t>
            </a:r>
            <a:br>
              <a:rPr lang="en-US" sz="2000" b="1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lang="en-US" sz="2000" b="1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and Customizable Tools!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225C-B618-614E-9D40-04BEA9E2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333"/>
            <a:ext cx="9143999" cy="7557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YOUR ANOTHER SEAT AT THE TABLE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COMPLETE DIVERSITY &amp; INCLUSION PROGRAM LICENSE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FCF1AA-DFA9-EC4C-AC32-F298E248A8D2}"/>
              </a:ext>
            </a:extLst>
          </p:cNvPr>
          <p:cNvGrpSpPr/>
          <p:nvPr/>
        </p:nvGrpSpPr>
        <p:grpSpPr>
          <a:xfrm>
            <a:off x="6428389" y="1191515"/>
            <a:ext cx="2710601" cy="2314376"/>
            <a:chOff x="4765145" y="830632"/>
            <a:chExt cx="4295831" cy="3667882"/>
          </a:xfrm>
        </p:grpSpPr>
        <p:pic>
          <p:nvPicPr>
            <p:cNvPr id="7" name="Picture Placeholder 36" descr="A group of people sitting at a table&#10;&#10;Description automatically generated">
              <a:extLst>
                <a:ext uri="{FF2B5EF4-FFF2-40B4-BE49-F238E27FC236}">
                  <a16:creationId xmlns:a16="http://schemas.microsoft.com/office/drawing/2014/main" id="{C074CB80-AFDF-8C44-8004-57D389B35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769717" y="830632"/>
              <a:ext cx="2059602" cy="3079968"/>
            </a:xfrm>
            <a:prstGeom prst="rect">
              <a:avLst/>
            </a:prstGeom>
            <a:ln w="25400">
              <a:solidFill>
                <a:srgbClr val="AD8545"/>
              </a:solidFill>
            </a:ln>
          </p:spPr>
        </p:pic>
        <p:pic>
          <p:nvPicPr>
            <p:cNvPr id="9" name="Picture Placeholder 15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68D9D8A5-9805-7B46-8862-22A3CD3E7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843387" y="1869739"/>
              <a:ext cx="1367264" cy="1366572"/>
            </a:xfrm>
            <a:prstGeom prst="rect">
              <a:avLst/>
            </a:prstGeom>
            <a:noFill/>
            <a:ln w="25400">
              <a:solidFill>
                <a:srgbClr val="AD8545"/>
              </a:solidFill>
            </a:ln>
          </p:spPr>
        </p:pic>
        <p:pic>
          <p:nvPicPr>
            <p:cNvPr id="10" name="Picture Placeholder 17" descr="A picture containing photo, monitor, room, large&#10;&#10;Description automatically generated">
              <a:extLst>
                <a:ext uri="{FF2B5EF4-FFF2-40B4-BE49-F238E27FC236}">
                  <a16:creationId xmlns:a16="http://schemas.microsoft.com/office/drawing/2014/main" id="{76B23005-6D92-AE4F-81E3-01941965A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65145" y="975971"/>
              <a:ext cx="1042946" cy="1042417"/>
            </a:xfrm>
            <a:prstGeom prst="ellipse">
              <a:avLst/>
            </a:prstGeom>
            <a:ln w="25400">
              <a:solidFill>
                <a:srgbClr val="AD8545"/>
              </a:solidFill>
            </a:ln>
          </p:spPr>
        </p:pic>
        <p:pic>
          <p:nvPicPr>
            <p:cNvPr id="11" name="Picture 10" descr="A picture containing indoor, sitting, computer, table&#10;&#10;Description automatically generated">
              <a:extLst>
                <a:ext uri="{FF2B5EF4-FFF2-40B4-BE49-F238E27FC236}">
                  <a16:creationId xmlns:a16="http://schemas.microsoft.com/office/drawing/2014/main" id="{345CF78C-A92E-5E4E-9B5F-CF50DB4C3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2463" y="3109355"/>
              <a:ext cx="3438513" cy="1389159"/>
            </a:xfrm>
            <a:prstGeom prst="rect">
              <a:avLst/>
            </a:prstGeom>
          </p:spPr>
        </p:pic>
        <p:pic>
          <p:nvPicPr>
            <p:cNvPr id="12" name="Picture Placeholder 34" descr="A group of people around each other&#10;&#10;Description automatically generated">
              <a:extLst>
                <a:ext uri="{FF2B5EF4-FFF2-40B4-BE49-F238E27FC236}">
                  <a16:creationId xmlns:a16="http://schemas.microsoft.com/office/drawing/2014/main" id="{2DBD5046-34F8-7D45-8449-C2EB6E0FA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41720" y="1329070"/>
              <a:ext cx="1623812" cy="1622990"/>
            </a:xfrm>
            <a:prstGeom prst="ellipse">
              <a:avLst/>
            </a:prstGeom>
            <a:ln w="25400">
              <a:solidFill>
                <a:srgbClr val="AD8545"/>
              </a:solidFill>
            </a:ln>
          </p:spPr>
        </p:pic>
      </p:grpSp>
      <p:pic>
        <p:nvPicPr>
          <p:cNvPr id="8" name="Picture 7" descr="A picture containing indoor, sitting, book, table&#10;&#10;Description automatically generated">
            <a:extLst>
              <a:ext uri="{FF2B5EF4-FFF2-40B4-BE49-F238E27FC236}">
                <a16:creationId xmlns:a16="http://schemas.microsoft.com/office/drawing/2014/main" id="{FE34001B-D394-B84B-81B4-377B5E0D98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54" y="3246813"/>
            <a:ext cx="2964276" cy="1975690"/>
          </a:xfrm>
          <a:prstGeom prst="rect">
            <a:avLst/>
          </a:prstGeom>
        </p:spPr>
      </p:pic>
      <p:sp>
        <p:nvSpPr>
          <p:cNvPr id="17" name="Folded Corner 16">
            <a:extLst>
              <a:ext uri="{FF2B5EF4-FFF2-40B4-BE49-F238E27FC236}">
                <a16:creationId xmlns:a16="http://schemas.microsoft.com/office/drawing/2014/main" id="{57740C6A-23A3-AA4E-A837-272E7385193C}"/>
              </a:ext>
            </a:extLst>
          </p:cNvPr>
          <p:cNvSpPr/>
          <p:nvPr/>
        </p:nvSpPr>
        <p:spPr>
          <a:xfrm>
            <a:off x="197679" y="1808699"/>
            <a:ext cx="2837752" cy="2352087"/>
          </a:xfrm>
          <a:prstGeom prst="foldedCorner">
            <a:avLst/>
          </a:prstGeom>
          <a:solidFill>
            <a:srgbClr val="EEE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9D199-2B3C-0244-BEA7-C8EA5FB6BF76}"/>
              </a:ext>
            </a:extLst>
          </p:cNvPr>
          <p:cNvSpPr txBox="1"/>
          <p:nvPr/>
        </p:nvSpPr>
        <p:spPr>
          <a:xfrm>
            <a:off x="366181" y="2046484"/>
            <a:ext cx="250146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Get instant access to the complete suite of resources as soon as they are released.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B8C1EF-E122-EE45-AF8D-06D5ABF6919E}"/>
              </a:ext>
            </a:extLst>
          </p:cNvPr>
          <p:cNvSpPr txBox="1"/>
          <p:nvPr/>
        </p:nvSpPr>
        <p:spPr>
          <a:xfrm>
            <a:off x="2881697" y="2348715"/>
            <a:ext cx="9859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8806988-9230-AB4A-BFFC-D2DF316EDE14}"/>
              </a:ext>
            </a:extLst>
          </p:cNvPr>
          <p:cNvSpPr/>
          <p:nvPr/>
        </p:nvSpPr>
        <p:spPr>
          <a:xfrm rot="16200000">
            <a:off x="1046043" y="94080"/>
            <a:ext cx="1136175" cy="283290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312923 w 1324964"/>
              <a:gd name="connsiteY7" fmla="*/ 751903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312923" y="7519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97C36A-790D-A240-9F4F-723DDCCA4D7A}"/>
              </a:ext>
            </a:extLst>
          </p:cNvPr>
          <p:cNvGrpSpPr/>
          <p:nvPr/>
        </p:nvGrpSpPr>
        <p:grpSpPr>
          <a:xfrm>
            <a:off x="3731576" y="967877"/>
            <a:ext cx="2566909" cy="3192908"/>
            <a:chOff x="3571317" y="967877"/>
            <a:chExt cx="2566909" cy="3192908"/>
          </a:xfrm>
        </p:grpSpPr>
        <p:sp>
          <p:nvSpPr>
            <p:cNvPr id="22" name="Folded Corner 21">
              <a:extLst>
                <a:ext uri="{FF2B5EF4-FFF2-40B4-BE49-F238E27FC236}">
                  <a16:creationId xmlns:a16="http://schemas.microsoft.com/office/drawing/2014/main" id="{CE9AFADB-A761-0649-B956-C296CEE17FD8}"/>
                </a:ext>
              </a:extLst>
            </p:cNvPr>
            <p:cNvSpPr/>
            <p:nvPr/>
          </p:nvSpPr>
          <p:spPr>
            <a:xfrm>
              <a:off x="3578857" y="1846409"/>
              <a:ext cx="2559369" cy="2314376"/>
            </a:xfrm>
            <a:prstGeom prst="foldedCorner">
              <a:avLst/>
            </a:prstGeom>
            <a:solidFill>
              <a:srgbClr val="F4F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7630B42-B8AA-5045-A264-A8B37BE83955}"/>
                </a:ext>
              </a:extLst>
            </p:cNvPr>
            <p:cNvGrpSpPr/>
            <p:nvPr/>
          </p:nvGrpSpPr>
          <p:grpSpPr>
            <a:xfrm>
              <a:off x="3571317" y="967877"/>
              <a:ext cx="2559373" cy="3134702"/>
              <a:chOff x="3571317" y="967877"/>
              <a:chExt cx="2559373" cy="313470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F7CA67-AEFD-6549-A56F-6C19CCB65D67}"/>
                  </a:ext>
                </a:extLst>
              </p:cNvPr>
              <p:cNvSpPr txBox="1"/>
              <p:nvPr/>
            </p:nvSpPr>
            <p:spPr>
              <a:xfrm>
                <a:off x="3616010" y="2071254"/>
                <a:ext cx="247179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</a:rPr>
                  <a:t>Get access to digital content with deposit, and access to the full program </a:t>
                </a:r>
                <a:r>
                  <a:rPr lang="en-US" sz="1800" i="1" dirty="0">
                    <a:solidFill>
                      <a:schemeClr val="accent1">
                        <a:lumMod val="50000"/>
                      </a:schemeClr>
                    </a:solidFill>
                  </a:rPr>
                  <a:t>(including downloadable resources), </a:t>
                </a:r>
                <a:r>
                  <a:rPr lang="en-US" sz="1800" dirty="0">
                    <a:solidFill>
                      <a:schemeClr val="accent1">
                        <a:lumMod val="50000"/>
                      </a:schemeClr>
                    </a:solidFill>
                  </a:rPr>
                  <a:t>once paid in full.</a:t>
                </a:r>
                <a:endParaRPr lang="en-US" sz="1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D16C989-2544-8F4D-B8B5-DF5653423A39}"/>
                  </a:ext>
                </a:extLst>
              </p:cNvPr>
              <p:cNvSpPr/>
              <p:nvPr/>
            </p:nvSpPr>
            <p:spPr>
              <a:xfrm rot="16200000">
                <a:off x="4282917" y="256279"/>
                <a:ext cx="1136175" cy="2559371"/>
              </a:xfrm>
              <a:custGeom>
                <a:avLst/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1324961 w 1324961"/>
                  <a:gd name="connsiteY2" fmla="*/ 2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" fmla="*/ 0 w 1324963"/>
                  <a:gd name="connsiteY0" fmla="*/ 0 h 1468983"/>
                  <a:gd name="connsiteX1" fmla="*/ 769166 w 1324963"/>
                  <a:gd name="connsiteY1" fmla="*/ 0 h 1468983"/>
                  <a:gd name="connsiteX2" fmla="*/ 1324961 w 1324963"/>
                  <a:gd name="connsiteY2" fmla="*/ 2 h 1468983"/>
                  <a:gd name="connsiteX3" fmla="*/ 1324961 w 1324963"/>
                  <a:gd name="connsiteY3" fmla="*/ 734490 h 1468983"/>
                  <a:gd name="connsiteX4" fmla="*/ 769166 w 1324963"/>
                  <a:gd name="connsiteY4" fmla="*/ 1468980 h 1468983"/>
                  <a:gd name="connsiteX5" fmla="*/ 1324963 w 1324963"/>
                  <a:gd name="connsiteY5" fmla="*/ 1468983 h 1468983"/>
                  <a:gd name="connsiteX6" fmla="*/ 0 w 1324963"/>
                  <a:gd name="connsiteY6" fmla="*/ 1468980 h 1468983"/>
                  <a:gd name="connsiteX7" fmla="*/ 555795 w 1324963"/>
                  <a:gd name="connsiteY7" fmla="*/ 734490 h 1468983"/>
                  <a:gd name="connsiteX8" fmla="*/ 0 w 1324963"/>
                  <a:gd name="connsiteY8" fmla="*/ 0 h 1468983"/>
                  <a:gd name="connsiteX0" fmla="*/ 0 w 1324964"/>
                  <a:gd name="connsiteY0" fmla="*/ 0 h 1468983"/>
                  <a:gd name="connsiteX1" fmla="*/ 769166 w 1324964"/>
                  <a:gd name="connsiteY1" fmla="*/ 0 h 1468983"/>
                  <a:gd name="connsiteX2" fmla="*/ 1324961 w 1324964"/>
                  <a:gd name="connsiteY2" fmla="*/ 2 h 1468983"/>
                  <a:gd name="connsiteX3" fmla="*/ 1324961 w 1324964"/>
                  <a:gd name="connsiteY3" fmla="*/ 734490 h 1468983"/>
                  <a:gd name="connsiteX4" fmla="*/ 1324964 w 1324964"/>
                  <a:gd name="connsiteY4" fmla="*/ 1324961 h 1468983"/>
                  <a:gd name="connsiteX5" fmla="*/ 1324963 w 1324964"/>
                  <a:gd name="connsiteY5" fmla="*/ 1468983 h 1468983"/>
                  <a:gd name="connsiteX6" fmla="*/ 0 w 1324964"/>
                  <a:gd name="connsiteY6" fmla="*/ 1468980 h 1468983"/>
                  <a:gd name="connsiteX7" fmla="*/ 555795 w 1324964"/>
                  <a:gd name="connsiteY7" fmla="*/ 734490 h 1468983"/>
                  <a:gd name="connsiteX8" fmla="*/ 0 w 1324964"/>
                  <a:gd name="connsiteY8" fmla="*/ 0 h 1468983"/>
                  <a:gd name="connsiteX0" fmla="*/ 0 w 1324964"/>
                  <a:gd name="connsiteY0" fmla="*/ 0 h 1468983"/>
                  <a:gd name="connsiteX1" fmla="*/ 769166 w 1324964"/>
                  <a:gd name="connsiteY1" fmla="*/ 0 h 1468983"/>
                  <a:gd name="connsiteX2" fmla="*/ 1324961 w 1324964"/>
                  <a:gd name="connsiteY2" fmla="*/ 2 h 1468983"/>
                  <a:gd name="connsiteX3" fmla="*/ 1324961 w 1324964"/>
                  <a:gd name="connsiteY3" fmla="*/ 734490 h 1468983"/>
                  <a:gd name="connsiteX4" fmla="*/ 1324964 w 1324964"/>
                  <a:gd name="connsiteY4" fmla="*/ 1324961 h 1468983"/>
                  <a:gd name="connsiteX5" fmla="*/ 1324963 w 1324964"/>
                  <a:gd name="connsiteY5" fmla="*/ 1468983 h 1468983"/>
                  <a:gd name="connsiteX6" fmla="*/ 0 w 1324964"/>
                  <a:gd name="connsiteY6" fmla="*/ 1468980 h 1468983"/>
                  <a:gd name="connsiteX7" fmla="*/ 403253 w 1324964"/>
                  <a:gd name="connsiteY7" fmla="*/ 734492 h 1468983"/>
                  <a:gd name="connsiteX8" fmla="*/ 0 w 1324964"/>
                  <a:gd name="connsiteY8" fmla="*/ 0 h 1468983"/>
                  <a:gd name="connsiteX0" fmla="*/ 0 w 1324964"/>
                  <a:gd name="connsiteY0" fmla="*/ 0 h 1468983"/>
                  <a:gd name="connsiteX1" fmla="*/ 769166 w 1324964"/>
                  <a:gd name="connsiteY1" fmla="*/ 0 h 1468983"/>
                  <a:gd name="connsiteX2" fmla="*/ 1324961 w 1324964"/>
                  <a:gd name="connsiteY2" fmla="*/ 2 h 1468983"/>
                  <a:gd name="connsiteX3" fmla="*/ 1324961 w 1324964"/>
                  <a:gd name="connsiteY3" fmla="*/ 734490 h 1468983"/>
                  <a:gd name="connsiteX4" fmla="*/ 1324964 w 1324964"/>
                  <a:gd name="connsiteY4" fmla="*/ 1324961 h 1468983"/>
                  <a:gd name="connsiteX5" fmla="*/ 1324963 w 1324964"/>
                  <a:gd name="connsiteY5" fmla="*/ 1468983 h 1468983"/>
                  <a:gd name="connsiteX6" fmla="*/ 0 w 1324964"/>
                  <a:gd name="connsiteY6" fmla="*/ 1468980 h 1468983"/>
                  <a:gd name="connsiteX7" fmla="*/ 312923 w 1324964"/>
                  <a:gd name="connsiteY7" fmla="*/ 751903 h 1468983"/>
                  <a:gd name="connsiteX8" fmla="*/ 0 w 1324964"/>
                  <a:gd name="connsiteY8" fmla="*/ 0 h 146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312923" y="7519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5F7D4F-CBFF-6B42-9FF9-37F763E599D3}"/>
                  </a:ext>
                </a:extLst>
              </p:cNvPr>
              <p:cNvSpPr txBox="1"/>
              <p:nvPr/>
            </p:nvSpPr>
            <p:spPr>
              <a:xfrm>
                <a:off x="3571317" y="977064"/>
                <a:ext cx="255238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3 payments of</a:t>
                </a:r>
              </a:p>
              <a:p>
                <a:pPr algn="ctr"/>
                <a:r>
                  <a:rPr lang="en-US" sz="3600" b="1" dirty="0">
                    <a:solidFill>
                      <a:schemeClr val="bg1"/>
                    </a:solidFill>
                  </a:rPr>
                  <a:t>$ 400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8E9970C-29B0-124C-AB02-38C9413C38B2}"/>
              </a:ext>
            </a:extLst>
          </p:cNvPr>
          <p:cNvSpPr txBox="1"/>
          <p:nvPr/>
        </p:nvSpPr>
        <p:spPr>
          <a:xfrm>
            <a:off x="305834" y="937270"/>
            <a:ext cx="2635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 payment of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$ 997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66AA40-877E-D14B-8B3F-D4FE1F0ED8DB}"/>
              </a:ext>
            </a:extLst>
          </p:cNvPr>
          <p:cNvGrpSpPr/>
          <p:nvPr/>
        </p:nvGrpSpPr>
        <p:grpSpPr>
          <a:xfrm>
            <a:off x="205248" y="3105547"/>
            <a:ext cx="2837753" cy="1908808"/>
            <a:chOff x="205248" y="3105547"/>
            <a:chExt cx="2837753" cy="190880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F14A34B-A68F-644E-9424-155C6541D1E4}"/>
                </a:ext>
              </a:extLst>
            </p:cNvPr>
            <p:cNvSpPr/>
            <p:nvPr/>
          </p:nvSpPr>
          <p:spPr>
            <a:xfrm rot="5400000">
              <a:off x="750948" y="2701115"/>
              <a:ext cx="1746354" cy="283775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312923 w 1324964"/>
                <a:gd name="connsiteY7" fmla="*/ 751903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312923" y="75190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728DC7-E440-2143-80AE-A1090DDC707B}"/>
                </a:ext>
              </a:extLst>
            </p:cNvPr>
            <p:cNvSpPr txBox="1"/>
            <p:nvPr/>
          </p:nvSpPr>
          <p:spPr>
            <a:xfrm>
              <a:off x="216532" y="3844804"/>
              <a:ext cx="281404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BONUS TRAINING: </a:t>
              </a:r>
            </a:p>
            <a:p>
              <a:pPr algn="ctr"/>
              <a:r>
                <a:rPr lang="en-US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 sales training class with Paul teaching you how to sell this program for onsite or virtual training.</a:t>
              </a:r>
            </a:p>
          </p:txBody>
        </p:sp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488D2961-E9B1-AA49-9353-857A7318D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012" y="3105547"/>
              <a:ext cx="913972" cy="913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newspaper, photo, store&#10;&#10;Description automatically generated">
            <a:extLst>
              <a:ext uri="{FF2B5EF4-FFF2-40B4-BE49-F238E27FC236}">
                <a16:creationId xmlns:a16="http://schemas.microsoft.com/office/drawing/2014/main" id="{9F28E110-F544-7B45-A8B7-1D0276667E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7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6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D9623A6-804B-A746-BCE9-857DE27CEE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267" y="0"/>
            <a:ext cx="4522733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3985ED-453D-AE44-A14B-9F4AE39C5486}"/>
              </a:ext>
            </a:extLst>
          </p:cNvPr>
          <p:cNvSpPr txBox="1"/>
          <p:nvPr/>
        </p:nvSpPr>
        <p:spPr>
          <a:xfrm>
            <a:off x="395926" y="104462"/>
            <a:ext cx="2837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F0002"/>
                </a:solidFill>
              </a:rPr>
              <a:t>P</a:t>
            </a:r>
            <a:r>
              <a:rPr lang="en-US" sz="4000" b="1" dirty="0"/>
              <a:t>ioneer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50C1E5-DBC1-724B-B8CD-3AB35F6FDB9D}"/>
              </a:ext>
            </a:extLst>
          </p:cNvPr>
          <p:cNvSpPr txBox="1"/>
          <p:nvPr/>
        </p:nvSpPr>
        <p:spPr>
          <a:xfrm>
            <a:off x="320512" y="1120125"/>
            <a:ext cx="3450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F0002"/>
                </a:solidFill>
              </a:rPr>
              <a:t>C</a:t>
            </a:r>
            <a:r>
              <a:rPr lang="en-US" sz="4000" b="1" dirty="0"/>
              <a:t>hampions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CE440E-7F35-BC4F-A538-5D548781788F}"/>
              </a:ext>
            </a:extLst>
          </p:cNvPr>
          <p:cNvSpPr txBox="1"/>
          <p:nvPr/>
        </p:nvSpPr>
        <p:spPr>
          <a:xfrm>
            <a:off x="439414" y="2068011"/>
            <a:ext cx="3450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F0002"/>
                </a:solidFill>
              </a:rPr>
              <a:t>I</a:t>
            </a:r>
            <a:r>
              <a:rPr lang="en-US" sz="4000" b="1" dirty="0"/>
              <a:t>nfluencers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3A3AB6-2985-7947-A325-6FEF65836266}"/>
              </a:ext>
            </a:extLst>
          </p:cNvPr>
          <p:cNvSpPr txBox="1"/>
          <p:nvPr/>
        </p:nvSpPr>
        <p:spPr>
          <a:xfrm>
            <a:off x="320512" y="3015897"/>
            <a:ext cx="3450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F0002"/>
                </a:solidFill>
              </a:rPr>
              <a:t>H</a:t>
            </a:r>
            <a:r>
              <a:rPr lang="en-US" sz="4000" b="1" dirty="0"/>
              <a:t>esitaters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B97007-84A6-1A43-A0A4-0604B7BCB056}"/>
              </a:ext>
            </a:extLst>
          </p:cNvPr>
          <p:cNvSpPr txBox="1"/>
          <p:nvPr/>
        </p:nvSpPr>
        <p:spPr>
          <a:xfrm>
            <a:off x="292231" y="3894134"/>
            <a:ext cx="3450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F0002"/>
                </a:solidFill>
              </a:rPr>
              <a:t>O</a:t>
            </a:r>
            <a:r>
              <a:rPr lang="en-US" sz="4000" b="1" dirty="0"/>
              <a:t>bstructers</a:t>
            </a:r>
          </a:p>
        </p:txBody>
      </p:sp>
    </p:spTree>
    <p:extLst>
      <p:ext uri="{BB962C8B-B14F-4D97-AF65-F5344CB8AC3E}">
        <p14:creationId xmlns:p14="http://schemas.microsoft.com/office/powerpoint/2010/main" val="195321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D9623A6-804B-A746-BCE9-857DE27CEE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267" y="0"/>
            <a:ext cx="4522733" cy="51435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75D12C2E-3CF2-8F47-AC3F-032F91856C8C}"/>
              </a:ext>
            </a:extLst>
          </p:cNvPr>
          <p:cNvSpPr/>
          <p:nvPr/>
        </p:nvSpPr>
        <p:spPr>
          <a:xfrm>
            <a:off x="423333" y="366889"/>
            <a:ext cx="3660056" cy="4323774"/>
          </a:xfrm>
          <a:custGeom>
            <a:avLst/>
            <a:gdLst>
              <a:gd name="connsiteX0" fmla="*/ 0 w 6997830"/>
              <a:gd name="connsiteY0" fmla="*/ 0 h 1030376"/>
              <a:gd name="connsiteX1" fmla="*/ 6997830 w 6997830"/>
              <a:gd name="connsiteY1" fmla="*/ 0 h 1030376"/>
              <a:gd name="connsiteX2" fmla="*/ 6997830 w 6997830"/>
              <a:gd name="connsiteY2" fmla="*/ 1030376 h 1030376"/>
              <a:gd name="connsiteX3" fmla="*/ 0 w 6997830"/>
              <a:gd name="connsiteY3" fmla="*/ 1030376 h 1030376"/>
              <a:gd name="connsiteX4" fmla="*/ 0 w 6997830"/>
              <a:gd name="connsiteY4" fmla="*/ 0 h 103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7830" h="1030376">
                <a:moveTo>
                  <a:pt x="0" y="0"/>
                </a:moveTo>
                <a:lnTo>
                  <a:pt x="6997830" y="0"/>
                </a:lnTo>
                <a:lnTo>
                  <a:pt x="6997830" y="1030376"/>
                </a:lnTo>
                <a:lnTo>
                  <a:pt x="0" y="10303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4000" b="1" i="0" u="none" kern="1200" dirty="0">
                <a:solidFill>
                  <a:schemeClr val="bg2">
                    <a:lumMod val="50000"/>
                  </a:schemeClr>
                </a:solidFill>
              </a:rPr>
              <a:t>Laws tend to be developed reactively rather than proactively</a:t>
            </a:r>
            <a:endParaRPr lang="en-US" sz="4000" kern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4037A51-F05E-A34E-B9F8-E912C787D1D1}"/>
              </a:ext>
            </a:extLst>
          </p:cNvPr>
          <p:cNvGrpSpPr/>
          <p:nvPr/>
        </p:nvGrpSpPr>
        <p:grpSpPr>
          <a:xfrm>
            <a:off x="13353" y="596523"/>
            <a:ext cx="1135206" cy="865735"/>
            <a:chOff x="145330" y="1312962"/>
            <a:chExt cx="1042446" cy="10446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A480D7-96E2-C941-81D6-B46F72D416F1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C44D83-9B82-024F-A183-77FFBAFFE16F}"/>
                </a:ext>
              </a:extLst>
            </p:cNvPr>
            <p:cNvSpPr txBox="1"/>
            <p:nvPr/>
          </p:nvSpPr>
          <p:spPr>
            <a:xfrm>
              <a:off x="192873" y="1753285"/>
              <a:ext cx="98429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b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PIONEER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A39A516-27A3-A940-933A-4E2398E680B5}"/>
              </a:ext>
            </a:extLst>
          </p:cNvPr>
          <p:cNvSpPr/>
          <p:nvPr/>
        </p:nvSpPr>
        <p:spPr>
          <a:xfrm>
            <a:off x="11227" y="103697"/>
            <a:ext cx="1146758" cy="4571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532135-3ADC-A341-8951-136F7C5CDFE3}"/>
              </a:ext>
            </a:extLst>
          </p:cNvPr>
          <p:cNvSpPr/>
          <p:nvPr/>
        </p:nvSpPr>
        <p:spPr>
          <a:xfrm>
            <a:off x="1176842" y="103697"/>
            <a:ext cx="1362351" cy="4571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3631E2-E7A0-DC4C-B92F-91660E792406}"/>
              </a:ext>
            </a:extLst>
          </p:cNvPr>
          <p:cNvSpPr/>
          <p:nvPr/>
        </p:nvSpPr>
        <p:spPr>
          <a:xfrm>
            <a:off x="2558051" y="103697"/>
            <a:ext cx="1494696" cy="4571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A70EC6-8562-A942-9955-BB341B7F86C1}"/>
              </a:ext>
            </a:extLst>
          </p:cNvPr>
          <p:cNvSpPr/>
          <p:nvPr/>
        </p:nvSpPr>
        <p:spPr>
          <a:xfrm>
            <a:off x="4070820" y="103697"/>
            <a:ext cx="1196637" cy="4571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>
              <a:buClrTx/>
            </a:pP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IDENTIFIES AS 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D735FD-BF77-6046-A05F-BE5B13375A92}"/>
              </a:ext>
            </a:extLst>
          </p:cNvPr>
          <p:cNvSpPr/>
          <p:nvPr/>
        </p:nvSpPr>
        <p:spPr>
          <a:xfrm>
            <a:off x="5287656" y="103697"/>
            <a:ext cx="1867325" cy="4571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SELF-TALK/ BEHAVIOR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90253F-0AEE-BC4F-8D7B-0CD1197893EB}"/>
              </a:ext>
            </a:extLst>
          </p:cNvPr>
          <p:cNvSpPr/>
          <p:nvPr/>
        </p:nvSpPr>
        <p:spPr>
          <a:xfrm>
            <a:off x="7173838" y="103697"/>
            <a:ext cx="1960734" cy="4571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CHANGE-DRIVEN ACTIONS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9B07B2-B604-7D4A-8B7E-6BB031779EDF}"/>
              </a:ext>
            </a:extLst>
          </p:cNvPr>
          <p:cNvGrpSpPr/>
          <p:nvPr/>
        </p:nvGrpSpPr>
        <p:grpSpPr>
          <a:xfrm>
            <a:off x="11227" y="1481112"/>
            <a:ext cx="1135206" cy="865735"/>
            <a:chOff x="145330" y="1312962"/>
            <a:chExt cx="1042446" cy="1044641"/>
          </a:xfrm>
          <a:solidFill>
            <a:schemeClr val="accent1">
              <a:lumMod val="5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C5FC7BA-9528-C242-84BD-C5E653A26AE6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E8E8960-F79B-8741-B598-CDD61EA7691D}"/>
                </a:ext>
              </a:extLst>
            </p:cNvPr>
            <p:cNvSpPr txBox="1"/>
            <p:nvPr/>
          </p:nvSpPr>
          <p:spPr>
            <a:xfrm>
              <a:off x="192873" y="1753285"/>
              <a:ext cx="984294" cy="334241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b="1" dirty="0">
                  <a:solidFill>
                    <a:schemeClr val="bg1"/>
                  </a:solidFill>
                </a:rPr>
                <a:t>CHAMPIONS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AED35F-1B85-D14D-A4E6-DA4428EC22E9}"/>
              </a:ext>
            </a:extLst>
          </p:cNvPr>
          <p:cNvGrpSpPr/>
          <p:nvPr/>
        </p:nvGrpSpPr>
        <p:grpSpPr>
          <a:xfrm>
            <a:off x="11227" y="2365701"/>
            <a:ext cx="1135206" cy="865735"/>
            <a:chOff x="145330" y="1312962"/>
            <a:chExt cx="1042446" cy="104464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1A38D76-CFB1-5F43-960F-A4508A90D4F4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B3D2358-F754-1F45-B672-F77D92B47A34}"/>
                </a:ext>
              </a:extLst>
            </p:cNvPr>
            <p:cNvSpPr txBox="1"/>
            <p:nvPr/>
          </p:nvSpPr>
          <p:spPr>
            <a:xfrm>
              <a:off x="175560" y="1753285"/>
              <a:ext cx="984294" cy="3342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b="1" spc="-80" dirty="0">
                  <a:solidFill>
                    <a:schemeClr val="bg1"/>
                  </a:solidFill>
                </a:rPr>
                <a:t>INFLUENCERS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19407B5-789E-D347-9AA7-F1B299C5B470}"/>
              </a:ext>
            </a:extLst>
          </p:cNvPr>
          <p:cNvGrpSpPr/>
          <p:nvPr/>
        </p:nvGrpSpPr>
        <p:grpSpPr>
          <a:xfrm>
            <a:off x="11227" y="3250290"/>
            <a:ext cx="1135206" cy="865735"/>
            <a:chOff x="145330" y="1312962"/>
            <a:chExt cx="1042446" cy="1044641"/>
          </a:xfrm>
          <a:solidFill>
            <a:schemeClr val="accent1">
              <a:lumMod val="50000"/>
            </a:schemeClr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F8BE7E-A647-D64B-B569-6662D7EFB914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BA1995-C4C6-8047-BD6B-A4A1B0334CC6}"/>
                </a:ext>
              </a:extLst>
            </p:cNvPr>
            <p:cNvSpPr txBox="1"/>
            <p:nvPr/>
          </p:nvSpPr>
          <p:spPr>
            <a:xfrm>
              <a:off x="184217" y="1753285"/>
              <a:ext cx="984294" cy="334241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b="1" dirty="0">
                  <a:solidFill>
                    <a:schemeClr val="bg1"/>
                  </a:solidFill>
                </a:rPr>
                <a:t>HESITATERS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8E6A41B-AE99-714F-9EC7-7F3664C976DF}"/>
              </a:ext>
            </a:extLst>
          </p:cNvPr>
          <p:cNvGrpSpPr/>
          <p:nvPr/>
        </p:nvGrpSpPr>
        <p:grpSpPr>
          <a:xfrm>
            <a:off x="11227" y="4134879"/>
            <a:ext cx="1135206" cy="865735"/>
            <a:chOff x="145330" y="1312962"/>
            <a:chExt cx="1042446" cy="104464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ED06E0F-8FB3-B542-8BDC-681C3A86930E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8B72A1B-69EA-2545-9560-83762A905AB4}"/>
                </a:ext>
              </a:extLst>
            </p:cNvPr>
            <p:cNvSpPr txBox="1"/>
            <p:nvPr/>
          </p:nvSpPr>
          <p:spPr>
            <a:xfrm>
              <a:off x="192873" y="1753285"/>
              <a:ext cx="984294" cy="3342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b="1" spc="-80" dirty="0">
                  <a:solidFill>
                    <a:schemeClr val="bg1"/>
                  </a:solidFill>
                </a:rPr>
                <a:t>OBSTRUCTERS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F130FE-8173-D242-A330-B2A4ED0BA2F5}"/>
              </a:ext>
            </a:extLst>
          </p:cNvPr>
          <p:cNvGrpSpPr/>
          <p:nvPr/>
        </p:nvGrpSpPr>
        <p:grpSpPr>
          <a:xfrm>
            <a:off x="1176841" y="596523"/>
            <a:ext cx="1362351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6AD5EF-FC37-9F43-B1C5-D4D9D057F410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C48CBF-BC0E-AA44-BCD5-3BC629C1E2DC}"/>
                </a:ext>
              </a:extLst>
            </p:cNvPr>
            <p:cNvSpPr txBox="1"/>
            <p:nvPr/>
          </p:nvSpPr>
          <p:spPr>
            <a:xfrm>
              <a:off x="192873" y="1537158"/>
              <a:ext cx="984294" cy="557069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Create and cast a Vision for Change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9F38E5F-B52F-AC40-BB1B-385741E949DA}"/>
              </a:ext>
            </a:extLst>
          </p:cNvPr>
          <p:cNvGrpSpPr/>
          <p:nvPr/>
        </p:nvGrpSpPr>
        <p:grpSpPr>
          <a:xfrm>
            <a:off x="1174715" y="1481112"/>
            <a:ext cx="1362351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CB3AA3B-837E-DF42-9FB3-D2C4561D13A3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C15E48-B432-DD4C-9800-54E6177B037A}"/>
                </a:ext>
              </a:extLst>
            </p:cNvPr>
            <p:cNvSpPr txBox="1"/>
            <p:nvPr/>
          </p:nvSpPr>
          <p:spPr>
            <a:xfrm>
              <a:off x="168893" y="1556748"/>
              <a:ext cx="984294" cy="5570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Support the Vision &amp; Plan for Change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65C31F1-5F49-A249-9AB8-DC8624CFFE5F}"/>
              </a:ext>
            </a:extLst>
          </p:cNvPr>
          <p:cNvGrpSpPr/>
          <p:nvPr/>
        </p:nvGrpSpPr>
        <p:grpSpPr>
          <a:xfrm>
            <a:off x="1174715" y="2365701"/>
            <a:ext cx="1362351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F6A9A0A-82E0-7843-A341-61178370D5C2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A26963-46B8-4B44-AF2D-E8689AF0C68B}"/>
                </a:ext>
              </a:extLst>
            </p:cNvPr>
            <p:cNvSpPr txBox="1"/>
            <p:nvPr/>
          </p:nvSpPr>
          <p:spPr>
            <a:xfrm>
              <a:off x="174405" y="1475644"/>
              <a:ext cx="984294" cy="779897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Carry the message to the community</a:t>
              </a:r>
            </a:p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Light other candles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8D1FED3-B28E-2647-92E5-8A219F5BA4A0}"/>
              </a:ext>
            </a:extLst>
          </p:cNvPr>
          <p:cNvGrpSpPr/>
          <p:nvPr/>
        </p:nvGrpSpPr>
        <p:grpSpPr>
          <a:xfrm>
            <a:off x="1174715" y="3250290"/>
            <a:ext cx="1362351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6FC36D-4E89-9C4C-BC14-0E98D759B23B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F544D0A-CAED-A842-9F76-28FB05318DF0}"/>
                </a:ext>
              </a:extLst>
            </p:cNvPr>
            <p:cNvSpPr txBox="1"/>
            <p:nvPr/>
          </p:nvSpPr>
          <p:spPr>
            <a:xfrm>
              <a:off x="168893" y="1469982"/>
              <a:ext cx="984294" cy="7798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Wait and see</a:t>
              </a:r>
            </a:p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Watch from a distance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C4EA17-AA93-7D4E-862A-8A1309FFECEC}"/>
              </a:ext>
            </a:extLst>
          </p:cNvPr>
          <p:cNvGrpSpPr/>
          <p:nvPr/>
        </p:nvGrpSpPr>
        <p:grpSpPr>
          <a:xfrm>
            <a:off x="1174715" y="4134879"/>
            <a:ext cx="1362351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EEDFB90-DCE0-F742-B967-AFF9659AFFD4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3BCEBA-CA93-A14E-ADB9-E60A460BAEEC}"/>
                </a:ext>
              </a:extLst>
            </p:cNvPr>
            <p:cNvSpPr txBox="1"/>
            <p:nvPr/>
          </p:nvSpPr>
          <p:spPr>
            <a:xfrm>
              <a:off x="168893" y="1556747"/>
              <a:ext cx="984294" cy="557069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Be obstructive to change.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BCBB15-6F5D-2847-82DF-2054AD71C130}"/>
              </a:ext>
            </a:extLst>
          </p:cNvPr>
          <p:cNvGrpSpPr/>
          <p:nvPr/>
        </p:nvGrpSpPr>
        <p:grpSpPr>
          <a:xfrm>
            <a:off x="2555649" y="591742"/>
            <a:ext cx="1499224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200B315-ECE3-BD4E-8EB6-CF94391108ED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EF28A4-C58D-8A43-A46B-B293569E2853}"/>
                </a:ext>
              </a:extLst>
            </p:cNvPr>
            <p:cNvSpPr txBox="1"/>
            <p:nvPr/>
          </p:nvSpPr>
          <p:spPr>
            <a:xfrm>
              <a:off x="173348" y="1650908"/>
              <a:ext cx="984294" cy="334241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Bring out the best.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2FB49DB-8CA7-3C41-A795-C89D904CD2CD}"/>
              </a:ext>
            </a:extLst>
          </p:cNvPr>
          <p:cNvGrpSpPr/>
          <p:nvPr/>
        </p:nvGrpSpPr>
        <p:grpSpPr>
          <a:xfrm>
            <a:off x="2553523" y="1476331"/>
            <a:ext cx="1499224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6E96819-D93F-6944-A2AD-F91BB61B24E6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B66F74-D61D-BF4D-A081-488788CC5059}"/>
                </a:ext>
              </a:extLst>
            </p:cNvPr>
            <p:cNvSpPr txBox="1"/>
            <p:nvPr/>
          </p:nvSpPr>
          <p:spPr>
            <a:xfrm>
              <a:off x="168893" y="1556748"/>
              <a:ext cx="984294" cy="5570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Being on a winning team.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E792DA-34B5-894D-9B86-9BDA950CB6EE}"/>
              </a:ext>
            </a:extLst>
          </p:cNvPr>
          <p:cNvGrpSpPr/>
          <p:nvPr/>
        </p:nvGrpSpPr>
        <p:grpSpPr>
          <a:xfrm>
            <a:off x="2553523" y="2360920"/>
            <a:ext cx="1499224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AA56B3A-3A43-1941-87C9-6D5DB7A064D2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983A9B8-C91B-DF4C-9C06-FDC81E811E13}"/>
                </a:ext>
              </a:extLst>
            </p:cNvPr>
            <p:cNvSpPr txBox="1"/>
            <p:nvPr/>
          </p:nvSpPr>
          <p:spPr>
            <a:xfrm>
              <a:off x="174405" y="1623520"/>
              <a:ext cx="984294" cy="557069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Moving people to action; peacemakers 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9BC63E3-05A5-DE48-AB85-A631D1686DE3}"/>
              </a:ext>
            </a:extLst>
          </p:cNvPr>
          <p:cNvGrpSpPr/>
          <p:nvPr/>
        </p:nvGrpSpPr>
        <p:grpSpPr>
          <a:xfrm>
            <a:off x="2553523" y="3245509"/>
            <a:ext cx="1499224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96ADC61-841A-F747-A905-B006B1BE2DAC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02695F-7CC9-4747-9574-49A51C5B09E0}"/>
                </a:ext>
              </a:extLst>
            </p:cNvPr>
            <p:cNvSpPr txBox="1"/>
            <p:nvPr/>
          </p:nvSpPr>
          <p:spPr>
            <a:xfrm>
              <a:off x="168893" y="1572358"/>
              <a:ext cx="984294" cy="5570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Keeping status quo.</a:t>
              </a:r>
            </a:p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Not rocking the boat.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F63CB8E-8651-0146-9DD8-B1539748EC4F}"/>
              </a:ext>
            </a:extLst>
          </p:cNvPr>
          <p:cNvGrpSpPr/>
          <p:nvPr/>
        </p:nvGrpSpPr>
        <p:grpSpPr>
          <a:xfrm>
            <a:off x="2553523" y="4130098"/>
            <a:ext cx="1499224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3FAC0B7-348A-AE4F-959A-118F27D29C28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B736322-8F6F-8D43-9905-25B8329C771E}"/>
                </a:ext>
              </a:extLst>
            </p:cNvPr>
            <p:cNvSpPr txBox="1"/>
            <p:nvPr/>
          </p:nvSpPr>
          <p:spPr>
            <a:xfrm>
              <a:off x="174686" y="1482059"/>
              <a:ext cx="984294" cy="779897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Fear of change, the unknown, or being wrong.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72626F-662C-8642-9ED3-1083F5BD2B41}"/>
              </a:ext>
            </a:extLst>
          </p:cNvPr>
          <p:cNvGrpSpPr/>
          <p:nvPr/>
        </p:nvGrpSpPr>
        <p:grpSpPr>
          <a:xfrm>
            <a:off x="4072946" y="591742"/>
            <a:ext cx="1196637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E1D1363-683F-3F41-8D26-E21B3CDC20FA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BB8A7C3-CEE4-1446-B23B-BA6F5902F849}"/>
                </a:ext>
              </a:extLst>
            </p:cNvPr>
            <p:cNvSpPr txBox="1"/>
            <p:nvPr/>
          </p:nvSpPr>
          <p:spPr>
            <a:xfrm>
              <a:off x="178861" y="1650909"/>
              <a:ext cx="984294" cy="334241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</a:rPr>
                <a:t>Empowered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1D94EFF-EDED-9C48-B34B-6F0DC7505D7D}"/>
              </a:ext>
            </a:extLst>
          </p:cNvPr>
          <p:cNvGrpSpPr/>
          <p:nvPr/>
        </p:nvGrpSpPr>
        <p:grpSpPr>
          <a:xfrm>
            <a:off x="4070820" y="1476331"/>
            <a:ext cx="1196637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46CC207-053A-134F-B253-2F69C9E5F794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AE4C37B-9694-2B49-8FE8-E3C281CCDDFA}"/>
                </a:ext>
              </a:extLst>
            </p:cNvPr>
            <p:cNvSpPr txBox="1"/>
            <p:nvPr/>
          </p:nvSpPr>
          <p:spPr>
            <a:xfrm>
              <a:off x="168893" y="1681874"/>
              <a:ext cx="984294" cy="3342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</a:rPr>
                <a:t>Supportive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432355-623F-6A45-8D16-7AF5557EF75A}"/>
              </a:ext>
            </a:extLst>
          </p:cNvPr>
          <p:cNvGrpSpPr/>
          <p:nvPr/>
        </p:nvGrpSpPr>
        <p:grpSpPr>
          <a:xfrm>
            <a:off x="4070820" y="2360920"/>
            <a:ext cx="1196637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95F0555-F357-B24A-918B-B3EFDF6E2FFD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17539EE-0A21-124E-B9A2-9CDE1586BE5F}"/>
                </a:ext>
              </a:extLst>
            </p:cNvPr>
            <p:cNvSpPr txBox="1"/>
            <p:nvPr/>
          </p:nvSpPr>
          <p:spPr>
            <a:xfrm>
              <a:off x="174406" y="1666682"/>
              <a:ext cx="984294" cy="334241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</a:rPr>
                <a:t>Enthusiastic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CA71BC0-54DB-3843-A3E7-D3733817D5ED}"/>
              </a:ext>
            </a:extLst>
          </p:cNvPr>
          <p:cNvGrpSpPr/>
          <p:nvPr/>
        </p:nvGrpSpPr>
        <p:grpSpPr>
          <a:xfrm>
            <a:off x="4070820" y="3245509"/>
            <a:ext cx="1196637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F2E39DD-80FF-194B-B009-C3EBA0D5ECEB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5E13347-A610-294A-B5BE-F7DBC0361F12}"/>
                </a:ext>
              </a:extLst>
            </p:cNvPr>
            <p:cNvSpPr txBox="1"/>
            <p:nvPr/>
          </p:nvSpPr>
          <p:spPr>
            <a:xfrm>
              <a:off x="168893" y="1640609"/>
              <a:ext cx="984294" cy="3342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</a:rPr>
                <a:t>Responsible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52563AF-43A0-F841-AF15-8A5CCC45D703}"/>
              </a:ext>
            </a:extLst>
          </p:cNvPr>
          <p:cNvGrpSpPr/>
          <p:nvPr/>
        </p:nvGrpSpPr>
        <p:grpSpPr>
          <a:xfrm>
            <a:off x="4070820" y="4130098"/>
            <a:ext cx="1196637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DE41358-4F36-4F49-ACE8-AC76F6923AA0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459CB15-59F8-934C-A671-A12B154D5645}"/>
                </a:ext>
              </a:extLst>
            </p:cNvPr>
            <p:cNvSpPr txBox="1"/>
            <p:nvPr/>
          </p:nvSpPr>
          <p:spPr>
            <a:xfrm>
              <a:off x="174686" y="1595810"/>
              <a:ext cx="984294" cy="334241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</a:rPr>
                <a:t>Right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8214CE4-B44C-E44A-B28B-C28E08AE0434}"/>
              </a:ext>
            </a:extLst>
          </p:cNvPr>
          <p:cNvGrpSpPr/>
          <p:nvPr/>
        </p:nvGrpSpPr>
        <p:grpSpPr>
          <a:xfrm>
            <a:off x="5287656" y="591742"/>
            <a:ext cx="1867325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C4BA4FC-E3DE-FF48-89DF-0E5D9F0E6E07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AE00300-3295-7843-A5A0-37C3C2C09875}"/>
                </a:ext>
              </a:extLst>
            </p:cNvPr>
            <p:cNvSpPr txBox="1"/>
            <p:nvPr/>
          </p:nvSpPr>
          <p:spPr>
            <a:xfrm>
              <a:off x="167553" y="1333919"/>
              <a:ext cx="984294" cy="779897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lvl="0" algn="ctr" fontAlgn="t">
                <a:buClrTx/>
                <a:defRPr/>
              </a:pPr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This is wrong.</a:t>
              </a:r>
            </a:p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How do I make this right?</a:t>
              </a:r>
            </a:p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What can I do to lead?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BB3221C-C057-AB4A-8918-565F3F846901}"/>
              </a:ext>
            </a:extLst>
          </p:cNvPr>
          <p:cNvGrpSpPr/>
          <p:nvPr/>
        </p:nvGrpSpPr>
        <p:grpSpPr>
          <a:xfrm>
            <a:off x="5285530" y="1476331"/>
            <a:ext cx="1867325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30A34DE-E850-0C44-AB70-C8A2AB124591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C5994D0-5472-8F4F-B7F2-C7BE7E6D8552}"/>
                </a:ext>
              </a:extLst>
            </p:cNvPr>
            <p:cNvSpPr txBox="1"/>
            <p:nvPr/>
          </p:nvSpPr>
          <p:spPr>
            <a:xfrm>
              <a:off x="174406" y="1542674"/>
              <a:ext cx="984294" cy="5570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What can I do to help?</a:t>
              </a:r>
            </a:p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How can I add value?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F78BE12-EB56-F448-8894-C00E884EEB19}"/>
              </a:ext>
            </a:extLst>
          </p:cNvPr>
          <p:cNvGrpSpPr/>
          <p:nvPr/>
        </p:nvGrpSpPr>
        <p:grpSpPr>
          <a:xfrm>
            <a:off x="5285530" y="2360920"/>
            <a:ext cx="1867324" cy="875770"/>
            <a:chOff x="145330" y="1312962"/>
            <a:chExt cx="1042446" cy="10567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C761070-381A-DF4C-817A-9A0C405CC18C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BE59ADF-485A-0944-9FCC-CBAF962406EF}"/>
                </a:ext>
              </a:extLst>
            </p:cNvPr>
            <p:cNvSpPr txBox="1"/>
            <p:nvPr/>
          </p:nvSpPr>
          <p:spPr>
            <a:xfrm>
              <a:off x="158618" y="1441264"/>
              <a:ext cx="1023459" cy="928448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How can I spread the word? How can I get others </a:t>
              </a:r>
              <a:b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</a:br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to join in?</a:t>
              </a:r>
            </a:p>
            <a:p>
              <a:pPr algn="ctr" fontAlgn="t"/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How can I take this further?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49550B2-4DA3-1F40-A21C-0C5BC2F95BF2}"/>
              </a:ext>
            </a:extLst>
          </p:cNvPr>
          <p:cNvGrpSpPr/>
          <p:nvPr/>
        </p:nvGrpSpPr>
        <p:grpSpPr>
          <a:xfrm>
            <a:off x="5285530" y="3245509"/>
            <a:ext cx="1867325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986A846-385E-8942-ACB1-9A15FD9333F2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CEB412C-01C3-2445-8A00-A89F7A84DE49}"/>
                </a:ext>
              </a:extLst>
            </p:cNvPr>
            <p:cNvSpPr txBox="1"/>
            <p:nvPr/>
          </p:nvSpPr>
          <p:spPr>
            <a:xfrm>
              <a:off x="179669" y="1410252"/>
              <a:ext cx="984294" cy="7798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rIns="0" rtlCol="0">
              <a:spAutoFit/>
            </a:bodyPr>
            <a:lstStyle/>
            <a:p>
              <a:pPr lvl="0" algn="ctr" fontAlgn="t">
                <a:buClrTx/>
                <a:defRPr/>
              </a:pPr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Is this safe for us/me?</a:t>
              </a:r>
            </a:p>
            <a:p>
              <a:pPr lvl="0" algn="ctr" fontAlgn="t">
                <a:buClrTx/>
                <a:defRPr/>
              </a:pPr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Let’s wait and see.  </a:t>
              </a:r>
            </a:p>
            <a:p>
              <a:pPr lvl="0" algn="ctr" fontAlgn="t">
                <a:buClrTx/>
                <a:defRPr/>
              </a:pPr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Don’t stick your neck out.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E073C6-370A-804C-B321-40253745C6E6}"/>
              </a:ext>
            </a:extLst>
          </p:cNvPr>
          <p:cNvGrpSpPr/>
          <p:nvPr/>
        </p:nvGrpSpPr>
        <p:grpSpPr>
          <a:xfrm>
            <a:off x="5252473" y="4130098"/>
            <a:ext cx="1900382" cy="865735"/>
            <a:chOff x="126876" y="1312962"/>
            <a:chExt cx="1060900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1CA71B0-4561-674C-B9A4-A7199104A02C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D9712F1-A61B-1047-ADB1-37CDB6869F1D}"/>
                </a:ext>
              </a:extLst>
            </p:cNvPr>
            <p:cNvSpPr txBox="1"/>
            <p:nvPr/>
          </p:nvSpPr>
          <p:spPr>
            <a:xfrm>
              <a:off x="126876" y="1345061"/>
              <a:ext cx="1055200" cy="10027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This won’t work. Here we go again. Waste of time/ money. We don’t have this problem.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1423413-B958-5842-A2AA-2703635BC876}"/>
              </a:ext>
            </a:extLst>
          </p:cNvPr>
          <p:cNvGrpSpPr/>
          <p:nvPr/>
        </p:nvGrpSpPr>
        <p:grpSpPr>
          <a:xfrm>
            <a:off x="7187316" y="591742"/>
            <a:ext cx="1960734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472BAE5-806A-2546-ACA2-F42EA6D86393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00819BB-852C-1249-8293-C6A59E10EC60}"/>
                </a:ext>
              </a:extLst>
            </p:cNvPr>
            <p:cNvSpPr txBox="1"/>
            <p:nvPr/>
          </p:nvSpPr>
          <p:spPr>
            <a:xfrm>
              <a:off x="167553" y="1413545"/>
              <a:ext cx="984294" cy="779897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Clarify your vision </a:t>
              </a:r>
            </a:p>
            <a:p>
              <a:pPr lvl="0" algn="ctr" fontAlgn="t">
                <a:buClrTx/>
                <a:defRPr/>
              </a:pPr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Make it safe for everyone to join you</a:t>
              </a:r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  <a:cs typeface="Times New Roman" panose="02020603050405020304" pitchFamily="18" charset="0"/>
                </a:rPr>
                <a:t>.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7F2C94C-682F-D84E-86A8-3EE8BF1D344C}"/>
              </a:ext>
            </a:extLst>
          </p:cNvPr>
          <p:cNvGrpSpPr/>
          <p:nvPr/>
        </p:nvGrpSpPr>
        <p:grpSpPr>
          <a:xfrm>
            <a:off x="7185190" y="1459308"/>
            <a:ext cx="1960734" cy="938719"/>
            <a:chOff x="145330" y="1292421"/>
            <a:chExt cx="1042446" cy="113270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1FB8F96-1C59-F64B-A618-6E6B31ECDA35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8815B66-843D-9B4C-A51B-B8CFBCE53500}"/>
                </a:ext>
              </a:extLst>
            </p:cNvPr>
            <p:cNvSpPr txBox="1"/>
            <p:nvPr/>
          </p:nvSpPr>
          <p:spPr>
            <a:xfrm>
              <a:off x="174406" y="1292421"/>
              <a:ext cx="984294" cy="113270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You bring structure and organization. You make it as inclusive as possible. </a:t>
              </a:r>
            </a:p>
            <a:p>
              <a:pPr algn="ctr" fontAlgn="t"/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You celebrate every incremental step forward.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B79B16C-9A27-7740-9BC7-9879E337A5FA}"/>
              </a:ext>
            </a:extLst>
          </p:cNvPr>
          <p:cNvGrpSpPr/>
          <p:nvPr/>
        </p:nvGrpSpPr>
        <p:grpSpPr>
          <a:xfrm>
            <a:off x="7185189" y="2360920"/>
            <a:ext cx="1960733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015DD70-1A67-5741-8F09-55F3F4FA7061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D0CB8B1-8D09-5348-9B76-8E7104781E61}"/>
                </a:ext>
              </a:extLst>
            </p:cNvPr>
            <p:cNvSpPr txBox="1"/>
            <p:nvPr/>
          </p:nvSpPr>
          <p:spPr>
            <a:xfrm>
              <a:off x="158618" y="1441264"/>
              <a:ext cx="1023459" cy="779896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Can you bring your voice alive? Can you move with intention &amp; purpose?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7D569C7-3BD0-EA45-8D3D-0F4B7F380ED6}"/>
              </a:ext>
            </a:extLst>
          </p:cNvPr>
          <p:cNvGrpSpPr/>
          <p:nvPr/>
        </p:nvGrpSpPr>
        <p:grpSpPr>
          <a:xfrm>
            <a:off x="7185190" y="3245509"/>
            <a:ext cx="1960734" cy="865735"/>
            <a:chOff x="145330" y="1312962"/>
            <a:chExt cx="1042446" cy="10446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75EDD5A-7C5A-AA4F-AA3D-AC685AB5E889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A26C62A-E85B-1241-B387-97D4F42A166A}"/>
                </a:ext>
              </a:extLst>
            </p:cNvPr>
            <p:cNvSpPr txBox="1"/>
            <p:nvPr/>
          </p:nvSpPr>
          <p:spPr>
            <a:xfrm>
              <a:off x="179669" y="1410252"/>
              <a:ext cx="984294" cy="7798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What’s one thing you can do? Can you risk getting it wrong?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1EF2C23-CAD9-164C-A006-8DE760D493E1}"/>
              </a:ext>
            </a:extLst>
          </p:cNvPr>
          <p:cNvGrpSpPr/>
          <p:nvPr/>
        </p:nvGrpSpPr>
        <p:grpSpPr>
          <a:xfrm>
            <a:off x="7152132" y="4109566"/>
            <a:ext cx="1995445" cy="938718"/>
            <a:chOff x="126876" y="1288186"/>
            <a:chExt cx="1060900" cy="113270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AA326C3-B89D-B74A-B016-0552554E6B53}"/>
                </a:ext>
              </a:extLst>
            </p:cNvPr>
            <p:cNvSpPr/>
            <p:nvPr/>
          </p:nvSpPr>
          <p:spPr>
            <a:xfrm>
              <a:off x="145330" y="1312962"/>
              <a:ext cx="1042446" cy="104464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ED4A753-5700-2748-B44A-A7DAE5BD9560}"/>
                </a:ext>
              </a:extLst>
            </p:cNvPr>
            <p:cNvSpPr txBox="1"/>
            <p:nvPr/>
          </p:nvSpPr>
          <p:spPr>
            <a:xfrm>
              <a:off x="126876" y="1288186"/>
              <a:ext cx="1055200" cy="113270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t"/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</a:rPr>
                <a:t>Can you be open minded to a new idea? Can you seek understanding? Can you declare noble intent? If you can’t be for, don’t be against.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4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667C-D7A4-6B45-956D-B3F892A1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208"/>
            <a:ext cx="8520600" cy="5727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DISENGAGED EMPLOYEES IS COSTLY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8E2AB37-6D66-8149-A84D-977EF2F0E8AF}"/>
              </a:ext>
            </a:extLst>
          </p:cNvPr>
          <p:cNvSpPr/>
          <p:nvPr/>
        </p:nvSpPr>
        <p:spPr>
          <a:xfrm>
            <a:off x="0" y="903935"/>
            <a:ext cx="9144000" cy="1030376"/>
          </a:xfrm>
          <a:custGeom>
            <a:avLst/>
            <a:gdLst>
              <a:gd name="connsiteX0" fmla="*/ 0 w 6997830"/>
              <a:gd name="connsiteY0" fmla="*/ 0 h 1030376"/>
              <a:gd name="connsiteX1" fmla="*/ 6997830 w 6997830"/>
              <a:gd name="connsiteY1" fmla="*/ 0 h 1030376"/>
              <a:gd name="connsiteX2" fmla="*/ 6997830 w 6997830"/>
              <a:gd name="connsiteY2" fmla="*/ 1030376 h 1030376"/>
              <a:gd name="connsiteX3" fmla="*/ 0 w 6997830"/>
              <a:gd name="connsiteY3" fmla="*/ 1030376 h 1030376"/>
              <a:gd name="connsiteX4" fmla="*/ 0 w 6997830"/>
              <a:gd name="connsiteY4" fmla="*/ 0 h 103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7830" h="1030376">
                <a:moveTo>
                  <a:pt x="0" y="0"/>
                </a:moveTo>
                <a:lnTo>
                  <a:pt x="6997830" y="0"/>
                </a:lnTo>
                <a:lnTo>
                  <a:pt x="6997830" y="1030376"/>
                </a:lnTo>
                <a:lnTo>
                  <a:pt x="0" y="1030376"/>
                </a:lnTo>
                <a:lnTo>
                  <a:pt x="0" y="0"/>
                </a:lnTo>
                <a:close/>
              </a:path>
            </a:pathLst>
          </a:custGeom>
          <a:solidFill>
            <a:srgbClr val="E5D3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000" b="1" i="0" u="none" kern="1200" dirty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en-US" sz="2000" b="1" i="0" kern="1200" dirty="0">
                <a:solidFill>
                  <a:schemeClr val="accent4">
                    <a:lumMod val="50000"/>
                  </a:schemeClr>
                </a:solidFill>
              </a:rPr>
              <a:t>esearch by Accenture</a:t>
            </a:r>
            <a:r>
              <a:rPr lang="en-US" sz="2000" b="1" i="0" u="none" kern="1200" dirty="0">
                <a:solidFill>
                  <a:schemeClr val="accent4">
                    <a:lumMod val="50000"/>
                  </a:schemeClr>
                </a:solidFill>
              </a:rPr>
              <a:t> found that 98% of leaders think employees feel their company is inclusive. In other words, leaders think employees can bring their whole, authentic selves to work. </a:t>
            </a:r>
            <a:endParaRPr lang="en-US" sz="2000" kern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652C204-3C82-9B44-9F08-34E8DAA83674}"/>
              </a:ext>
            </a:extLst>
          </p:cNvPr>
          <p:cNvSpPr/>
          <p:nvPr/>
        </p:nvSpPr>
        <p:spPr>
          <a:xfrm>
            <a:off x="0" y="1967257"/>
            <a:ext cx="9144000" cy="1030376"/>
          </a:xfrm>
          <a:custGeom>
            <a:avLst/>
            <a:gdLst>
              <a:gd name="connsiteX0" fmla="*/ 0 w 6997830"/>
              <a:gd name="connsiteY0" fmla="*/ 0 h 1030376"/>
              <a:gd name="connsiteX1" fmla="*/ 6997830 w 6997830"/>
              <a:gd name="connsiteY1" fmla="*/ 0 h 1030376"/>
              <a:gd name="connsiteX2" fmla="*/ 6997830 w 6997830"/>
              <a:gd name="connsiteY2" fmla="*/ 1030376 h 1030376"/>
              <a:gd name="connsiteX3" fmla="*/ 0 w 6997830"/>
              <a:gd name="connsiteY3" fmla="*/ 1030376 h 1030376"/>
              <a:gd name="connsiteX4" fmla="*/ 0 w 6997830"/>
              <a:gd name="connsiteY4" fmla="*/ 0 h 103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7830" h="1030376">
                <a:moveTo>
                  <a:pt x="0" y="0"/>
                </a:moveTo>
                <a:lnTo>
                  <a:pt x="6997830" y="0"/>
                </a:lnTo>
                <a:lnTo>
                  <a:pt x="6997830" y="1030376"/>
                </a:lnTo>
                <a:lnTo>
                  <a:pt x="0" y="1030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000" b="1" i="0" u="none" kern="1200" dirty="0">
                <a:solidFill>
                  <a:schemeClr val="bg2">
                    <a:lumMod val="50000"/>
                  </a:schemeClr>
                </a:solidFill>
              </a:rPr>
              <a:t>But only 80% of employees actually report feeling included in their workplaces. </a:t>
            </a:r>
            <a:endParaRPr lang="en-US" sz="2000" kern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8586E3C-D36A-094A-BB2A-721A819EC14F}"/>
              </a:ext>
            </a:extLst>
          </p:cNvPr>
          <p:cNvSpPr/>
          <p:nvPr/>
        </p:nvSpPr>
        <p:spPr>
          <a:xfrm>
            <a:off x="0" y="3030578"/>
            <a:ext cx="9144000" cy="1030376"/>
          </a:xfrm>
          <a:custGeom>
            <a:avLst/>
            <a:gdLst>
              <a:gd name="connsiteX0" fmla="*/ 0 w 6997830"/>
              <a:gd name="connsiteY0" fmla="*/ 0 h 1030376"/>
              <a:gd name="connsiteX1" fmla="*/ 6997830 w 6997830"/>
              <a:gd name="connsiteY1" fmla="*/ 0 h 1030376"/>
              <a:gd name="connsiteX2" fmla="*/ 6997830 w 6997830"/>
              <a:gd name="connsiteY2" fmla="*/ 1030376 h 1030376"/>
              <a:gd name="connsiteX3" fmla="*/ 0 w 6997830"/>
              <a:gd name="connsiteY3" fmla="*/ 1030376 h 1030376"/>
              <a:gd name="connsiteX4" fmla="*/ 0 w 6997830"/>
              <a:gd name="connsiteY4" fmla="*/ 0 h 103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7830" h="1030376">
                <a:moveTo>
                  <a:pt x="0" y="0"/>
                </a:moveTo>
                <a:lnTo>
                  <a:pt x="6997830" y="0"/>
                </a:lnTo>
                <a:lnTo>
                  <a:pt x="6997830" y="1030376"/>
                </a:lnTo>
                <a:lnTo>
                  <a:pt x="0" y="1030376"/>
                </a:lnTo>
                <a:lnTo>
                  <a:pt x="0" y="0"/>
                </a:lnTo>
                <a:close/>
              </a:path>
            </a:pathLst>
          </a:custGeom>
          <a:solidFill>
            <a:srgbClr val="E5D3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000" b="1" i="0" u="none" kern="1200" dirty="0">
                <a:solidFill>
                  <a:schemeClr val="accent4">
                    <a:lumMod val="50000"/>
                  </a:schemeClr>
                </a:solidFill>
              </a:rPr>
              <a:t>This gap of about 20 percentage points is called the "perception gap."</a:t>
            </a:r>
            <a:endParaRPr lang="en-US" sz="2000" kern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FC7A48F-BE5C-4942-AE94-501C0A72705E}"/>
              </a:ext>
            </a:extLst>
          </p:cNvPr>
          <p:cNvSpPr/>
          <p:nvPr/>
        </p:nvSpPr>
        <p:spPr>
          <a:xfrm>
            <a:off x="0" y="4084473"/>
            <a:ext cx="9144000" cy="1030376"/>
          </a:xfrm>
          <a:custGeom>
            <a:avLst/>
            <a:gdLst>
              <a:gd name="connsiteX0" fmla="*/ 0 w 6997830"/>
              <a:gd name="connsiteY0" fmla="*/ 0 h 1030376"/>
              <a:gd name="connsiteX1" fmla="*/ 6997830 w 6997830"/>
              <a:gd name="connsiteY1" fmla="*/ 0 h 1030376"/>
              <a:gd name="connsiteX2" fmla="*/ 6997830 w 6997830"/>
              <a:gd name="connsiteY2" fmla="*/ 1030376 h 1030376"/>
              <a:gd name="connsiteX3" fmla="*/ 0 w 6997830"/>
              <a:gd name="connsiteY3" fmla="*/ 1030376 h 1030376"/>
              <a:gd name="connsiteX4" fmla="*/ 0 w 6997830"/>
              <a:gd name="connsiteY4" fmla="*/ 0 h 103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7830" h="1030376">
                <a:moveTo>
                  <a:pt x="0" y="0"/>
                </a:moveTo>
                <a:lnTo>
                  <a:pt x="6997830" y="0"/>
                </a:lnTo>
                <a:lnTo>
                  <a:pt x="6997830" y="1030376"/>
                </a:lnTo>
                <a:lnTo>
                  <a:pt x="0" y="1030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0" u="none" kern="1200" dirty="0">
                <a:solidFill>
                  <a:schemeClr val="bg2">
                    <a:lumMod val="50000"/>
                  </a:schemeClr>
                </a:solidFill>
              </a:rPr>
              <a:t>Closing the "perception gap," or making more employees feel included, could save employers millions and boost US company profits by a whopping </a:t>
            </a:r>
            <a:r>
              <a:rPr lang="en-US" sz="2800" b="1" i="0" u="none" kern="1200" dirty="0">
                <a:solidFill>
                  <a:schemeClr val="accent1"/>
                </a:solidFill>
              </a:rPr>
              <a:t>$1.05 trillion</a:t>
            </a:r>
            <a:r>
              <a:rPr lang="en-US" sz="2800" b="1" i="0" u="none" kern="12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800" kern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FB8B14EB-7982-D141-BED9-0985AF691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27"/>
            <a:ext cx="9144000" cy="53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1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9"/>
          <p:cNvCxnSpPr/>
          <p:nvPr/>
        </p:nvCxnSpPr>
        <p:spPr>
          <a:xfrm>
            <a:off x="820792" y="1645417"/>
            <a:ext cx="0" cy="5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9"/>
          <p:cNvSpPr/>
          <p:nvPr/>
        </p:nvSpPr>
        <p:spPr>
          <a:xfrm>
            <a:off x="721330" y="1606461"/>
            <a:ext cx="198900" cy="1989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9"/>
          <p:cNvCxnSpPr/>
          <p:nvPr/>
        </p:nvCxnSpPr>
        <p:spPr>
          <a:xfrm rot="10800000">
            <a:off x="1722424" y="2642431"/>
            <a:ext cx="0" cy="5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19"/>
          <p:cNvSpPr/>
          <p:nvPr/>
        </p:nvSpPr>
        <p:spPr>
          <a:xfrm rot="10800000" flipH="1">
            <a:off x="1622961" y="3037187"/>
            <a:ext cx="198900" cy="1989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19"/>
          <p:cNvCxnSpPr/>
          <p:nvPr/>
        </p:nvCxnSpPr>
        <p:spPr>
          <a:xfrm>
            <a:off x="2703263" y="1636662"/>
            <a:ext cx="0" cy="5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9"/>
          <p:cNvSpPr/>
          <p:nvPr/>
        </p:nvSpPr>
        <p:spPr>
          <a:xfrm>
            <a:off x="2603801" y="1597706"/>
            <a:ext cx="198900" cy="1989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19"/>
          <p:cNvCxnSpPr/>
          <p:nvPr/>
        </p:nvCxnSpPr>
        <p:spPr>
          <a:xfrm rot="10800000">
            <a:off x="3549109" y="2663215"/>
            <a:ext cx="0" cy="5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19"/>
          <p:cNvSpPr/>
          <p:nvPr/>
        </p:nvSpPr>
        <p:spPr>
          <a:xfrm rot="10800000" flipH="1">
            <a:off x="3449646" y="3057971"/>
            <a:ext cx="198900" cy="1989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19"/>
          <p:cNvCxnSpPr/>
          <p:nvPr/>
        </p:nvCxnSpPr>
        <p:spPr>
          <a:xfrm>
            <a:off x="4455738" y="1614404"/>
            <a:ext cx="0" cy="5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9"/>
          <p:cNvSpPr/>
          <p:nvPr/>
        </p:nvSpPr>
        <p:spPr>
          <a:xfrm>
            <a:off x="4356276" y="1575448"/>
            <a:ext cx="198900" cy="1989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110;p19">
            <a:extLst>
              <a:ext uri="{FF2B5EF4-FFF2-40B4-BE49-F238E27FC236}">
                <a16:creationId xmlns:a16="http://schemas.microsoft.com/office/drawing/2014/main" id="{C4E23E47-0F65-D741-A2C2-E9B085FEA60A}"/>
              </a:ext>
            </a:extLst>
          </p:cNvPr>
          <p:cNvCxnSpPr/>
          <p:nvPr/>
        </p:nvCxnSpPr>
        <p:spPr>
          <a:xfrm rot="10800000">
            <a:off x="5290430" y="2663030"/>
            <a:ext cx="0" cy="5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111;p19">
            <a:extLst>
              <a:ext uri="{FF2B5EF4-FFF2-40B4-BE49-F238E27FC236}">
                <a16:creationId xmlns:a16="http://schemas.microsoft.com/office/drawing/2014/main" id="{531105DD-1B6D-0B4B-A0DF-FB0A075CDD8D}"/>
              </a:ext>
            </a:extLst>
          </p:cNvPr>
          <p:cNvSpPr/>
          <p:nvPr/>
        </p:nvSpPr>
        <p:spPr>
          <a:xfrm rot="10800000" flipH="1">
            <a:off x="5190967" y="3057786"/>
            <a:ext cx="198900" cy="1989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116;p19">
            <a:extLst>
              <a:ext uri="{FF2B5EF4-FFF2-40B4-BE49-F238E27FC236}">
                <a16:creationId xmlns:a16="http://schemas.microsoft.com/office/drawing/2014/main" id="{E31A77E8-A1F8-BE4C-95CF-E2777582B181}"/>
              </a:ext>
            </a:extLst>
          </p:cNvPr>
          <p:cNvCxnSpPr/>
          <p:nvPr/>
        </p:nvCxnSpPr>
        <p:spPr>
          <a:xfrm>
            <a:off x="6108896" y="1591197"/>
            <a:ext cx="0" cy="5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117;p19">
            <a:extLst>
              <a:ext uri="{FF2B5EF4-FFF2-40B4-BE49-F238E27FC236}">
                <a16:creationId xmlns:a16="http://schemas.microsoft.com/office/drawing/2014/main" id="{E7E81E2C-76A3-DC4C-89A8-09A361E58454}"/>
              </a:ext>
            </a:extLst>
          </p:cNvPr>
          <p:cNvSpPr/>
          <p:nvPr/>
        </p:nvSpPr>
        <p:spPr>
          <a:xfrm>
            <a:off x="6009434" y="1552241"/>
            <a:ext cx="198900" cy="1989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110;p19">
            <a:extLst>
              <a:ext uri="{FF2B5EF4-FFF2-40B4-BE49-F238E27FC236}">
                <a16:creationId xmlns:a16="http://schemas.microsoft.com/office/drawing/2014/main" id="{18C9BC84-AAF8-BF46-A274-32E5FE59FE37}"/>
              </a:ext>
            </a:extLst>
          </p:cNvPr>
          <p:cNvCxnSpPr/>
          <p:nvPr/>
        </p:nvCxnSpPr>
        <p:spPr>
          <a:xfrm rot="10800000">
            <a:off x="6813997" y="2677191"/>
            <a:ext cx="0" cy="5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111;p19">
            <a:extLst>
              <a:ext uri="{FF2B5EF4-FFF2-40B4-BE49-F238E27FC236}">
                <a16:creationId xmlns:a16="http://schemas.microsoft.com/office/drawing/2014/main" id="{B56C2A77-92AD-DD4D-AACF-0D8E64C79EC1}"/>
              </a:ext>
            </a:extLst>
          </p:cNvPr>
          <p:cNvSpPr/>
          <p:nvPr/>
        </p:nvSpPr>
        <p:spPr>
          <a:xfrm rot="10800000" flipH="1">
            <a:off x="6714534" y="3071947"/>
            <a:ext cx="198900" cy="1989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116;p19">
            <a:extLst>
              <a:ext uri="{FF2B5EF4-FFF2-40B4-BE49-F238E27FC236}">
                <a16:creationId xmlns:a16="http://schemas.microsoft.com/office/drawing/2014/main" id="{925FAC56-DFB3-9E41-A053-0F4604DA1925}"/>
              </a:ext>
            </a:extLst>
          </p:cNvPr>
          <p:cNvCxnSpPr/>
          <p:nvPr/>
        </p:nvCxnSpPr>
        <p:spPr>
          <a:xfrm>
            <a:off x="7823373" y="1630000"/>
            <a:ext cx="0" cy="5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117;p19">
            <a:extLst>
              <a:ext uri="{FF2B5EF4-FFF2-40B4-BE49-F238E27FC236}">
                <a16:creationId xmlns:a16="http://schemas.microsoft.com/office/drawing/2014/main" id="{59A80C01-8795-5741-B950-A055B259051A}"/>
              </a:ext>
            </a:extLst>
          </p:cNvPr>
          <p:cNvSpPr/>
          <p:nvPr/>
        </p:nvSpPr>
        <p:spPr>
          <a:xfrm>
            <a:off x="7723911" y="1591044"/>
            <a:ext cx="198900" cy="1989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9" descr="Background pointer shape in timeline graphic"/>
          <p:cNvSpPr/>
          <p:nvPr/>
        </p:nvSpPr>
        <p:spPr>
          <a:xfrm>
            <a:off x="436488" y="2065759"/>
            <a:ext cx="1264487" cy="745500"/>
          </a:xfrm>
          <a:prstGeom prst="homePlat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294967295"/>
          </p:nvPr>
        </p:nvSpPr>
        <p:spPr>
          <a:xfrm>
            <a:off x="273572" y="2192815"/>
            <a:ext cx="1108016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chemeClr val="accent4">
                    <a:lumMod val="75000"/>
                  </a:schemeClr>
                </a:solidFill>
              </a:rPr>
              <a:t>1963</a:t>
            </a:r>
            <a:endParaRPr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4294967295"/>
          </p:nvPr>
        </p:nvSpPr>
        <p:spPr>
          <a:xfrm>
            <a:off x="74416" y="1000820"/>
            <a:ext cx="1512606" cy="47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400" b="1" dirty="0"/>
              <a:t>Equal Pay Act (EPA)</a:t>
            </a:r>
            <a:endParaRPr sz="1400" b="1" dirty="0"/>
          </a:p>
        </p:txBody>
      </p:sp>
      <p:sp>
        <p:nvSpPr>
          <p:cNvPr id="95" name="Google Shape;95;p19" descr="Background pointer shape in timeline graphic"/>
          <p:cNvSpPr/>
          <p:nvPr/>
        </p:nvSpPr>
        <p:spPr>
          <a:xfrm>
            <a:off x="1202905" y="2063429"/>
            <a:ext cx="1385243" cy="745500"/>
          </a:xfrm>
          <a:prstGeom prst="chevron">
            <a:avLst>
              <a:gd name="adj" fmla="val 50000"/>
            </a:avLst>
          </a:prstGeom>
          <a:solidFill>
            <a:srgbClr val="E9D9C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4294967295"/>
          </p:nvPr>
        </p:nvSpPr>
        <p:spPr>
          <a:xfrm>
            <a:off x="1394187" y="2192815"/>
            <a:ext cx="942023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chemeClr val="accent4">
                    <a:lumMod val="75000"/>
                  </a:schemeClr>
                </a:solidFill>
              </a:rPr>
              <a:t>1964</a:t>
            </a:r>
            <a:endParaRPr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4294967295"/>
          </p:nvPr>
        </p:nvSpPr>
        <p:spPr>
          <a:xfrm>
            <a:off x="974145" y="3241030"/>
            <a:ext cx="1490491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400" b="1" dirty="0"/>
              <a:t>Civil Rights Act </a:t>
            </a:r>
            <a:endParaRPr sz="1400" b="1" dirty="0"/>
          </a:p>
        </p:txBody>
      </p:sp>
      <p:sp>
        <p:nvSpPr>
          <p:cNvPr id="101" name="Google Shape;101;p19" descr="Background pointer shape in timeline graphic"/>
          <p:cNvSpPr/>
          <p:nvPr/>
        </p:nvSpPr>
        <p:spPr>
          <a:xfrm>
            <a:off x="2049330" y="2064110"/>
            <a:ext cx="1385243" cy="7455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4294967295"/>
          </p:nvPr>
        </p:nvSpPr>
        <p:spPr>
          <a:xfrm>
            <a:off x="2471084" y="2173769"/>
            <a:ext cx="749191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chemeClr val="accent4">
                    <a:lumMod val="75000"/>
                  </a:schemeClr>
                </a:solidFill>
              </a:rPr>
              <a:t>1967</a:t>
            </a:r>
            <a:endParaRPr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4294967295"/>
          </p:nvPr>
        </p:nvSpPr>
        <p:spPr>
          <a:xfrm>
            <a:off x="1669942" y="730622"/>
            <a:ext cx="2066618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400" b="1" dirty="0"/>
              <a:t>Age Discrimination in Employment Act (ADEA)</a:t>
            </a:r>
            <a:endParaRPr sz="1400" b="1" dirty="0"/>
          </a:p>
        </p:txBody>
      </p:sp>
      <p:sp>
        <p:nvSpPr>
          <p:cNvPr id="107" name="Google Shape;107;p19" descr="Background pointer shape in timeline graphic"/>
          <p:cNvSpPr/>
          <p:nvPr/>
        </p:nvSpPr>
        <p:spPr>
          <a:xfrm>
            <a:off x="3064623" y="2067344"/>
            <a:ext cx="1385243" cy="745500"/>
          </a:xfrm>
          <a:prstGeom prst="chevron">
            <a:avLst>
              <a:gd name="adj" fmla="val 50000"/>
            </a:avLst>
          </a:prstGeom>
          <a:solidFill>
            <a:srgbClr val="E9D9C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4294967295"/>
          </p:nvPr>
        </p:nvSpPr>
        <p:spPr>
          <a:xfrm>
            <a:off x="3335778" y="2164981"/>
            <a:ext cx="785641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chemeClr val="accent4">
                    <a:lumMod val="75000"/>
                  </a:schemeClr>
                </a:solidFill>
              </a:rPr>
              <a:t>1972</a:t>
            </a:r>
            <a:endParaRPr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4294967295"/>
          </p:nvPr>
        </p:nvSpPr>
        <p:spPr>
          <a:xfrm>
            <a:off x="2584746" y="3256871"/>
            <a:ext cx="19287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400" b="1" dirty="0"/>
              <a:t>Equal Employment Opportunity Act</a:t>
            </a:r>
            <a:endParaRPr sz="1400" b="1" dirty="0"/>
          </a:p>
        </p:txBody>
      </p:sp>
      <p:sp>
        <p:nvSpPr>
          <p:cNvPr id="113" name="Google Shape;113;p19" descr="Background pointer shape in timeline graphic"/>
          <p:cNvSpPr/>
          <p:nvPr/>
        </p:nvSpPr>
        <p:spPr>
          <a:xfrm>
            <a:off x="3905174" y="2058266"/>
            <a:ext cx="1385243" cy="7455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4294967295"/>
          </p:nvPr>
        </p:nvSpPr>
        <p:spPr>
          <a:xfrm>
            <a:off x="4119339" y="2173769"/>
            <a:ext cx="905322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chemeClr val="accent4">
                    <a:lumMod val="75000"/>
                  </a:schemeClr>
                </a:solidFill>
              </a:rPr>
              <a:t>1973</a:t>
            </a:r>
            <a:endParaRPr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4294967295"/>
          </p:nvPr>
        </p:nvSpPr>
        <p:spPr>
          <a:xfrm>
            <a:off x="3400912" y="701672"/>
            <a:ext cx="2125677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400" b="1" dirty="0"/>
              <a:t>Sections 501 </a:t>
            </a:r>
            <a:br>
              <a:rPr lang="en" sz="1400" b="1" dirty="0"/>
            </a:br>
            <a:r>
              <a:rPr lang="en" sz="1400" b="1" dirty="0"/>
              <a:t>and 505 of the Rehabilitation Act</a:t>
            </a:r>
            <a:endParaRPr sz="1400" b="1" dirty="0"/>
          </a:p>
        </p:txBody>
      </p:sp>
      <p:sp>
        <p:nvSpPr>
          <p:cNvPr id="119" name="Google Shape;119;p19"/>
          <p:cNvSpPr txBox="1"/>
          <p:nvPr/>
        </p:nvSpPr>
        <p:spPr>
          <a:xfrm>
            <a:off x="1642350" y="-1"/>
            <a:ext cx="5859300" cy="71646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KNOW THE LAW</a:t>
            </a:r>
          </a:p>
        </p:txBody>
      </p:sp>
      <p:sp>
        <p:nvSpPr>
          <p:cNvPr id="33" name="Google Shape;95;p19" descr="Background pointer shape in timeline graphic">
            <a:extLst>
              <a:ext uri="{FF2B5EF4-FFF2-40B4-BE49-F238E27FC236}">
                <a16:creationId xmlns:a16="http://schemas.microsoft.com/office/drawing/2014/main" id="{F89714B2-5F8B-604F-AC5F-FCFA64607722}"/>
              </a:ext>
            </a:extLst>
          </p:cNvPr>
          <p:cNvSpPr/>
          <p:nvPr/>
        </p:nvSpPr>
        <p:spPr>
          <a:xfrm>
            <a:off x="4751220" y="2057595"/>
            <a:ext cx="1385243" cy="745500"/>
          </a:xfrm>
          <a:prstGeom prst="chevron">
            <a:avLst>
              <a:gd name="adj" fmla="val 50000"/>
            </a:avLst>
          </a:prstGeom>
          <a:solidFill>
            <a:srgbClr val="E9D9C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01;p19" descr="Background pointer shape in timeline graphic">
            <a:extLst>
              <a:ext uri="{FF2B5EF4-FFF2-40B4-BE49-F238E27FC236}">
                <a16:creationId xmlns:a16="http://schemas.microsoft.com/office/drawing/2014/main" id="{0885A990-DA18-6B4E-B730-E99A75C0383C}"/>
              </a:ext>
            </a:extLst>
          </p:cNvPr>
          <p:cNvSpPr/>
          <p:nvPr/>
        </p:nvSpPr>
        <p:spPr>
          <a:xfrm>
            <a:off x="5547045" y="2057595"/>
            <a:ext cx="1385243" cy="7455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07;p19" descr="Background pointer shape in timeline graphic">
            <a:extLst>
              <a:ext uri="{FF2B5EF4-FFF2-40B4-BE49-F238E27FC236}">
                <a16:creationId xmlns:a16="http://schemas.microsoft.com/office/drawing/2014/main" id="{FFD404F8-C793-AD40-80D5-92890B76A832}"/>
              </a:ext>
            </a:extLst>
          </p:cNvPr>
          <p:cNvSpPr/>
          <p:nvPr/>
        </p:nvSpPr>
        <p:spPr>
          <a:xfrm>
            <a:off x="6358959" y="2057595"/>
            <a:ext cx="1385243" cy="745500"/>
          </a:xfrm>
          <a:prstGeom prst="chevron">
            <a:avLst>
              <a:gd name="adj" fmla="val 50000"/>
            </a:avLst>
          </a:prstGeom>
          <a:solidFill>
            <a:srgbClr val="E9D9C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13;p19" descr="Background pointer shape in timeline graphic">
            <a:extLst>
              <a:ext uri="{FF2B5EF4-FFF2-40B4-BE49-F238E27FC236}">
                <a16:creationId xmlns:a16="http://schemas.microsoft.com/office/drawing/2014/main" id="{A822C7C3-78A8-D14A-BECD-F0424863A883}"/>
              </a:ext>
            </a:extLst>
          </p:cNvPr>
          <p:cNvSpPr/>
          <p:nvPr/>
        </p:nvSpPr>
        <p:spPr>
          <a:xfrm>
            <a:off x="7159757" y="2057595"/>
            <a:ext cx="1385243" cy="7455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96;p19">
            <a:extLst>
              <a:ext uri="{FF2B5EF4-FFF2-40B4-BE49-F238E27FC236}">
                <a16:creationId xmlns:a16="http://schemas.microsoft.com/office/drawing/2014/main" id="{2BE31B20-F4F9-254F-B90A-ACBCB0746E60}"/>
              </a:ext>
            </a:extLst>
          </p:cNvPr>
          <p:cNvSpPr txBox="1">
            <a:spLocks/>
          </p:cNvSpPr>
          <p:nvPr/>
        </p:nvSpPr>
        <p:spPr>
          <a:xfrm>
            <a:off x="4962142" y="2182841"/>
            <a:ext cx="942023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" sz="1600" b="1" dirty="0">
                <a:solidFill>
                  <a:schemeClr val="accent4">
                    <a:lumMod val="75000"/>
                  </a:schemeClr>
                </a:solidFill>
              </a:rPr>
              <a:t>1978</a:t>
            </a:r>
          </a:p>
        </p:txBody>
      </p:sp>
      <p:sp>
        <p:nvSpPr>
          <p:cNvPr id="38" name="Google Shape;102;p19">
            <a:extLst>
              <a:ext uri="{FF2B5EF4-FFF2-40B4-BE49-F238E27FC236}">
                <a16:creationId xmlns:a16="http://schemas.microsoft.com/office/drawing/2014/main" id="{CD70AE02-F44D-D345-A2F0-CCFEAEFA3C2A}"/>
              </a:ext>
            </a:extLst>
          </p:cNvPr>
          <p:cNvSpPr txBox="1">
            <a:spLocks/>
          </p:cNvSpPr>
          <p:nvPr/>
        </p:nvSpPr>
        <p:spPr>
          <a:xfrm>
            <a:off x="5865070" y="2176344"/>
            <a:ext cx="749191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" sz="1600" b="1" dirty="0">
                <a:solidFill>
                  <a:schemeClr val="accent4">
                    <a:lumMod val="75000"/>
                  </a:schemeClr>
                </a:solidFill>
              </a:rPr>
              <a:t>1990</a:t>
            </a:r>
          </a:p>
        </p:txBody>
      </p:sp>
      <p:sp>
        <p:nvSpPr>
          <p:cNvPr id="39" name="Google Shape;108;p19">
            <a:extLst>
              <a:ext uri="{FF2B5EF4-FFF2-40B4-BE49-F238E27FC236}">
                <a16:creationId xmlns:a16="http://schemas.microsoft.com/office/drawing/2014/main" id="{8502D517-0F44-EE49-B885-5D1AB83ADAD7}"/>
              </a:ext>
            </a:extLst>
          </p:cNvPr>
          <p:cNvSpPr txBox="1">
            <a:spLocks/>
          </p:cNvSpPr>
          <p:nvPr/>
        </p:nvSpPr>
        <p:spPr>
          <a:xfrm>
            <a:off x="6653202" y="2176344"/>
            <a:ext cx="785641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" sz="1600" b="1" dirty="0">
                <a:solidFill>
                  <a:schemeClr val="accent4">
                    <a:lumMod val="75000"/>
                  </a:schemeClr>
                </a:solidFill>
              </a:rPr>
              <a:t>1991</a:t>
            </a:r>
          </a:p>
        </p:txBody>
      </p:sp>
      <p:sp>
        <p:nvSpPr>
          <p:cNvPr id="40" name="Google Shape;114;p19">
            <a:extLst>
              <a:ext uri="{FF2B5EF4-FFF2-40B4-BE49-F238E27FC236}">
                <a16:creationId xmlns:a16="http://schemas.microsoft.com/office/drawing/2014/main" id="{DDEC8AB6-3110-1544-8FCF-D45697360621}"/>
              </a:ext>
            </a:extLst>
          </p:cNvPr>
          <p:cNvSpPr txBox="1">
            <a:spLocks/>
          </p:cNvSpPr>
          <p:nvPr/>
        </p:nvSpPr>
        <p:spPr>
          <a:xfrm>
            <a:off x="7467328" y="2176344"/>
            <a:ext cx="905322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" sz="1600" b="1" dirty="0">
                <a:solidFill>
                  <a:schemeClr val="accent4">
                    <a:lumMod val="75000"/>
                  </a:schemeClr>
                </a:solidFill>
              </a:rPr>
              <a:t>1993</a:t>
            </a:r>
          </a:p>
        </p:txBody>
      </p:sp>
      <p:sp>
        <p:nvSpPr>
          <p:cNvPr id="44" name="Google Shape;112;p19">
            <a:extLst>
              <a:ext uri="{FF2B5EF4-FFF2-40B4-BE49-F238E27FC236}">
                <a16:creationId xmlns:a16="http://schemas.microsoft.com/office/drawing/2014/main" id="{AC79EFF9-57C5-C444-B925-B6387158ED9A}"/>
              </a:ext>
            </a:extLst>
          </p:cNvPr>
          <p:cNvSpPr txBox="1">
            <a:spLocks/>
          </p:cNvSpPr>
          <p:nvPr/>
        </p:nvSpPr>
        <p:spPr>
          <a:xfrm>
            <a:off x="4326067" y="3256686"/>
            <a:ext cx="19287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spcAft>
                <a:spcPts val="1600"/>
              </a:spcAft>
              <a:buNone/>
            </a:pPr>
            <a:r>
              <a:rPr lang="en-US" sz="1400" b="1" dirty="0"/>
              <a:t>Civil Services Reform Act (CSRA)</a:t>
            </a:r>
          </a:p>
        </p:txBody>
      </p:sp>
      <p:sp>
        <p:nvSpPr>
          <p:cNvPr id="48" name="Google Shape;118;p19">
            <a:extLst>
              <a:ext uri="{FF2B5EF4-FFF2-40B4-BE49-F238E27FC236}">
                <a16:creationId xmlns:a16="http://schemas.microsoft.com/office/drawing/2014/main" id="{CB6B2B0A-34CD-CD45-A884-C94EFE192020}"/>
              </a:ext>
            </a:extLst>
          </p:cNvPr>
          <p:cNvSpPr txBox="1">
            <a:spLocks/>
          </p:cNvSpPr>
          <p:nvPr/>
        </p:nvSpPr>
        <p:spPr>
          <a:xfrm>
            <a:off x="5226614" y="726835"/>
            <a:ext cx="1799819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spcAft>
                <a:spcPts val="1600"/>
              </a:spcAft>
              <a:buNone/>
            </a:pPr>
            <a:r>
              <a:rPr lang="en-US" sz="1400" b="1" dirty="0"/>
              <a:t>American with Disabilities Act (ADA)</a:t>
            </a:r>
          </a:p>
        </p:txBody>
      </p:sp>
      <p:sp>
        <p:nvSpPr>
          <p:cNvPr id="52" name="Google Shape;112;p19">
            <a:extLst>
              <a:ext uri="{FF2B5EF4-FFF2-40B4-BE49-F238E27FC236}">
                <a16:creationId xmlns:a16="http://schemas.microsoft.com/office/drawing/2014/main" id="{70E47A1F-0315-B649-8F82-0FA4BF24CD94}"/>
              </a:ext>
            </a:extLst>
          </p:cNvPr>
          <p:cNvSpPr txBox="1">
            <a:spLocks/>
          </p:cNvSpPr>
          <p:nvPr/>
        </p:nvSpPr>
        <p:spPr>
          <a:xfrm>
            <a:off x="6075061" y="3270847"/>
            <a:ext cx="1537894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spcAft>
                <a:spcPts val="1600"/>
              </a:spcAft>
              <a:buNone/>
            </a:pPr>
            <a:r>
              <a:rPr lang="en-US" sz="1400" b="1" dirty="0"/>
              <a:t>Civil Rights Act</a:t>
            </a:r>
          </a:p>
        </p:txBody>
      </p:sp>
      <p:sp>
        <p:nvSpPr>
          <p:cNvPr id="56" name="Google Shape;118;p19">
            <a:extLst>
              <a:ext uri="{FF2B5EF4-FFF2-40B4-BE49-F238E27FC236}">
                <a16:creationId xmlns:a16="http://schemas.microsoft.com/office/drawing/2014/main" id="{562A5AAB-5D78-194D-A653-7355E9F1E329}"/>
              </a:ext>
            </a:extLst>
          </p:cNvPr>
          <p:cNvSpPr txBox="1">
            <a:spLocks/>
          </p:cNvSpPr>
          <p:nvPr/>
        </p:nvSpPr>
        <p:spPr>
          <a:xfrm>
            <a:off x="6951030" y="765638"/>
            <a:ext cx="1799819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spcAft>
                <a:spcPts val="1600"/>
              </a:spcAft>
              <a:buNone/>
            </a:pPr>
            <a:r>
              <a:rPr lang="en-US" sz="1400" b="1" dirty="0"/>
              <a:t>Family Leave and Medical Act (FMLA)</a:t>
            </a:r>
          </a:p>
        </p:txBody>
      </p:sp>
    </p:spTree>
    <p:extLst>
      <p:ext uri="{BB962C8B-B14F-4D97-AF65-F5344CB8AC3E}">
        <p14:creationId xmlns:p14="http://schemas.microsoft.com/office/powerpoint/2010/main" val="246842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225C-B618-614E-9D40-04BEA9E2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17" y="150333"/>
            <a:ext cx="8643765" cy="7557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YOUR ANOTHER SEAT AT THE TABLE LICENSE </a:t>
            </a:r>
            <a:r>
              <a:rPr lang="en-US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COMPLETE TEACHING PACKAGE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2801D41-6BE0-7B4B-B277-098391976E82}"/>
              </a:ext>
            </a:extLst>
          </p:cNvPr>
          <p:cNvSpPr/>
          <p:nvPr/>
        </p:nvSpPr>
        <p:spPr>
          <a:xfrm>
            <a:off x="591773" y="1400343"/>
            <a:ext cx="1665333" cy="999200"/>
          </a:xfrm>
          <a:custGeom>
            <a:avLst/>
            <a:gdLst>
              <a:gd name="connsiteX0" fmla="*/ 0 w 1665333"/>
              <a:gd name="connsiteY0" fmla="*/ 0 h 999200"/>
              <a:gd name="connsiteX1" fmla="*/ 1665333 w 1665333"/>
              <a:gd name="connsiteY1" fmla="*/ 0 h 999200"/>
              <a:gd name="connsiteX2" fmla="*/ 1665333 w 1665333"/>
              <a:gd name="connsiteY2" fmla="*/ 999200 h 999200"/>
              <a:gd name="connsiteX3" fmla="*/ 0 w 1665333"/>
              <a:gd name="connsiteY3" fmla="*/ 999200 h 999200"/>
              <a:gd name="connsiteX4" fmla="*/ 0 w 1665333"/>
              <a:gd name="connsiteY4" fmla="*/ 0 h 9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333" h="999200">
                <a:moveTo>
                  <a:pt x="0" y="0"/>
                </a:moveTo>
                <a:lnTo>
                  <a:pt x="1665333" y="0"/>
                </a:lnTo>
                <a:lnTo>
                  <a:pt x="1665333" y="999200"/>
                </a:lnTo>
                <a:lnTo>
                  <a:pt x="0" y="999200"/>
                </a:lnTo>
                <a:lnTo>
                  <a:pt x="0" y="0"/>
                </a:lnTo>
                <a:close/>
              </a:path>
            </a:pathLst>
          </a:custGeom>
          <a:solidFill>
            <a:srgbClr val="EFE7E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7F0002"/>
              </a:buClr>
              <a:buSzPct val="110000"/>
              <a:buFont typeface="Wingdings" pitchFamily="2" charset="2"/>
              <a:buNone/>
            </a:pPr>
            <a:r>
              <a:rPr lang="en-US" sz="16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Instructional Facilitator &amp; Participant Guides</a:t>
            </a:r>
            <a:endParaRPr lang="en-US" sz="1600" b="0" i="0" kern="1200" dirty="0">
              <a:solidFill>
                <a:schemeClr val="accent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445E02F-84A1-4E49-87DF-0D33F8715AC4}"/>
              </a:ext>
            </a:extLst>
          </p:cNvPr>
          <p:cNvSpPr/>
          <p:nvPr/>
        </p:nvSpPr>
        <p:spPr>
          <a:xfrm>
            <a:off x="2423640" y="1400343"/>
            <a:ext cx="1665333" cy="999200"/>
          </a:xfrm>
          <a:custGeom>
            <a:avLst/>
            <a:gdLst>
              <a:gd name="connsiteX0" fmla="*/ 0 w 1665333"/>
              <a:gd name="connsiteY0" fmla="*/ 0 h 999200"/>
              <a:gd name="connsiteX1" fmla="*/ 1665333 w 1665333"/>
              <a:gd name="connsiteY1" fmla="*/ 0 h 999200"/>
              <a:gd name="connsiteX2" fmla="*/ 1665333 w 1665333"/>
              <a:gd name="connsiteY2" fmla="*/ 999200 h 999200"/>
              <a:gd name="connsiteX3" fmla="*/ 0 w 1665333"/>
              <a:gd name="connsiteY3" fmla="*/ 999200 h 999200"/>
              <a:gd name="connsiteX4" fmla="*/ 0 w 1665333"/>
              <a:gd name="connsiteY4" fmla="*/ 0 h 9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333" h="999200">
                <a:moveTo>
                  <a:pt x="0" y="0"/>
                </a:moveTo>
                <a:lnTo>
                  <a:pt x="1665333" y="0"/>
                </a:lnTo>
                <a:lnTo>
                  <a:pt x="1665333" y="999200"/>
                </a:lnTo>
                <a:lnTo>
                  <a:pt x="0" y="999200"/>
                </a:lnTo>
                <a:lnTo>
                  <a:pt x="0" y="0"/>
                </a:lnTo>
                <a:close/>
              </a:path>
            </a:pathLst>
          </a:custGeom>
          <a:solidFill>
            <a:srgbClr val="DCCC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17373"/>
              <a:satOff val="-24863"/>
              <a:lumOff val="2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Lunch &amp; Learn Scripts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B18931B-C6E1-9F47-96CD-942931B0109C}"/>
              </a:ext>
            </a:extLst>
          </p:cNvPr>
          <p:cNvSpPr/>
          <p:nvPr/>
        </p:nvSpPr>
        <p:spPr>
          <a:xfrm>
            <a:off x="591773" y="2566077"/>
            <a:ext cx="1665333" cy="999200"/>
          </a:xfrm>
          <a:custGeom>
            <a:avLst/>
            <a:gdLst>
              <a:gd name="connsiteX0" fmla="*/ 0 w 1665333"/>
              <a:gd name="connsiteY0" fmla="*/ 0 h 999200"/>
              <a:gd name="connsiteX1" fmla="*/ 1665333 w 1665333"/>
              <a:gd name="connsiteY1" fmla="*/ 0 h 999200"/>
              <a:gd name="connsiteX2" fmla="*/ 1665333 w 1665333"/>
              <a:gd name="connsiteY2" fmla="*/ 999200 h 999200"/>
              <a:gd name="connsiteX3" fmla="*/ 0 w 1665333"/>
              <a:gd name="connsiteY3" fmla="*/ 999200 h 999200"/>
              <a:gd name="connsiteX4" fmla="*/ 0 w 1665333"/>
              <a:gd name="connsiteY4" fmla="*/ 0 h 9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333" h="999200">
                <a:moveTo>
                  <a:pt x="0" y="0"/>
                </a:moveTo>
                <a:lnTo>
                  <a:pt x="1665333" y="0"/>
                </a:lnTo>
                <a:lnTo>
                  <a:pt x="1665333" y="999200"/>
                </a:lnTo>
                <a:lnTo>
                  <a:pt x="0" y="999200"/>
                </a:lnTo>
                <a:lnTo>
                  <a:pt x="0" y="0"/>
                </a:lnTo>
                <a:close/>
              </a:path>
            </a:pathLst>
          </a:custGeom>
          <a:solidFill>
            <a:srgbClr val="DCCC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34746"/>
              <a:satOff val="-49725"/>
              <a:lumOff val="543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91440" rIns="60960" bIns="914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Complete Mastermind Guides</a:t>
            </a:r>
            <a:endParaRPr lang="en-US" sz="1600" b="0" i="0" kern="1200" dirty="0">
              <a:solidFill>
                <a:schemeClr val="accent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A6DF127-8E36-7B4F-974D-23DF89826C4D}"/>
              </a:ext>
            </a:extLst>
          </p:cNvPr>
          <p:cNvSpPr/>
          <p:nvPr/>
        </p:nvSpPr>
        <p:spPr>
          <a:xfrm>
            <a:off x="2423640" y="2566077"/>
            <a:ext cx="1665333" cy="999200"/>
          </a:xfrm>
          <a:custGeom>
            <a:avLst/>
            <a:gdLst>
              <a:gd name="connsiteX0" fmla="*/ 0 w 1665333"/>
              <a:gd name="connsiteY0" fmla="*/ 0 h 999200"/>
              <a:gd name="connsiteX1" fmla="*/ 1665333 w 1665333"/>
              <a:gd name="connsiteY1" fmla="*/ 0 h 999200"/>
              <a:gd name="connsiteX2" fmla="*/ 1665333 w 1665333"/>
              <a:gd name="connsiteY2" fmla="*/ 999200 h 999200"/>
              <a:gd name="connsiteX3" fmla="*/ 0 w 1665333"/>
              <a:gd name="connsiteY3" fmla="*/ 999200 h 999200"/>
              <a:gd name="connsiteX4" fmla="*/ 0 w 1665333"/>
              <a:gd name="connsiteY4" fmla="*/ 0 h 9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333" h="999200">
                <a:moveTo>
                  <a:pt x="0" y="0"/>
                </a:moveTo>
                <a:lnTo>
                  <a:pt x="1665333" y="0"/>
                </a:lnTo>
                <a:lnTo>
                  <a:pt x="1665333" y="999200"/>
                </a:lnTo>
                <a:lnTo>
                  <a:pt x="0" y="999200"/>
                </a:lnTo>
                <a:lnTo>
                  <a:pt x="0" y="0"/>
                </a:lnTo>
                <a:close/>
              </a:path>
            </a:pathLst>
          </a:custGeom>
          <a:solidFill>
            <a:srgbClr val="EFE7E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17373"/>
              <a:satOff val="-24863"/>
              <a:lumOff val="2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i="0" u="none" kern="1200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Instructor-Led Content by Two Professional Trainers</a:t>
            </a:r>
            <a:endParaRPr lang="en-US" sz="1600" b="0" i="0" kern="1200" dirty="0">
              <a:solidFill>
                <a:schemeClr val="accent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8" name="Picture 7" descr="A picture containing indoor, sitting, book, table&#10;&#10;Description automatically generated">
            <a:extLst>
              <a:ext uri="{FF2B5EF4-FFF2-40B4-BE49-F238E27FC236}">
                <a16:creationId xmlns:a16="http://schemas.microsoft.com/office/drawing/2014/main" id="{FE34001B-D394-B84B-81B4-377B5E0D9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37" y="829558"/>
            <a:ext cx="6472532" cy="43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Custom 5">
      <a:dk1>
        <a:srgbClr val="00335A"/>
      </a:dk1>
      <a:lt1>
        <a:srgbClr val="FFFFFF"/>
      </a:lt1>
      <a:dk2>
        <a:srgbClr val="3B494C"/>
      </a:dk2>
      <a:lt2>
        <a:srgbClr val="FDF7E8"/>
      </a:lt2>
      <a:accent1>
        <a:srgbClr val="941100"/>
      </a:accent1>
      <a:accent2>
        <a:srgbClr val="B91315"/>
      </a:accent2>
      <a:accent3>
        <a:srgbClr val="E19825"/>
      </a:accent3>
      <a:accent4>
        <a:srgbClr val="B1884C"/>
      </a:accent4>
      <a:accent5>
        <a:srgbClr val="4D8BB7"/>
      </a:accent5>
      <a:accent6>
        <a:srgbClr val="19527B"/>
      </a:accent6>
      <a:hlink>
        <a:srgbClr val="CA2323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5">
      <a:dk1>
        <a:srgbClr val="00335A"/>
      </a:dk1>
      <a:lt1>
        <a:srgbClr val="FFFFFF"/>
      </a:lt1>
      <a:dk2>
        <a:srgbClr val="3B494C"/>
      </a:dk2>
      <a:lt2>
        <a:srgbClr val="FDF7E8"/>
      </a:lt2>
      <a:accent1>
        <a:srgbClr val="941100"/>
      </a:accent1>
      <a:accent2>
        <a:srgbClr val="B91315"/>
      </a:accent2>
      <a:accent3>
        <a:srgbClr val="E19825"/>
      </a:accent3>
      <a:accent4>
        <a:srgbClr val="B1884C"/>
      </a:accent4>
      <a:accent5>
        <a:srgbClr val="4D8BB7"/>
      </a:accent5>
      <a:accent6>
        <a:srgbClr val="19527B"/>
      </a:accent6>
      <a:hlink>
        <a:srgbClr val="CA2323"/>
      </a:hlink>
      <a:folHlink>
        <a:srgbClr val="B26B02"/>
      </a:folHlink>
    </a:clrScheme>
    <a:fontScheme name="Roboto">
      <a:majorFont>
        <a:latin typeface="Roboto Medium"/>
        <a:ea typeface=""/>
        <a:cs typeface="Roboto Medium"/>
      </a:majorFont>
      <a:minorFont>
        <a:latin typeface="Roboto Condensed"/>
        <a:ea typeface=""/>
        <a:cs typeface="Roboto Condense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imple Light">
  <a:themeElements>
    <a:clrScheme name="Custom 5">
      <a:dk1>
        <a:srgbClr val="00335A"/>
      </a:dk1>
      <a:lt1>
        <a:srgbClr val="FFFFFF"/>
      </a:lt1>
      <a:dk2>
        <a:srgbClr val="3B494C"/>
      </a:dk2>
      <a:lt2>
        <a:srgbClr val="FDF7E8"/>
      </a:lt2>
      <a:accent1>
        <a:srgbClr val="941100"/>
      </a:accent1>
      <a:accent2>
        <a:srgbClr val="B91315"/>
      </a:accent2>
      <a:accent3>
        <a:srgbClr val="E19825"/>
      </a:accent3>
      <a:accent4>
        <a:srgbClr val="B1884C"/>
      </a:accent4>
      <a:accent5>
        <a:srgbClr val="4D8BB7"/>
      </a:accent5>
      <a:accent6>
        <a:srgbClr val="19527B"/>
      </a:accent6>
      <a:hlink>
        <a:srgbClr val="CA2323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11067</TotalTime>
  <Words>820</Words>
  <Application>Microsoft Office PowerPoint</Application>
  <PresentationFormat>On-screen Show (16:9)</PresentationFormat>
  <Paragraphs>135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Roboto Condensed</vt:lpstr>
      <vt:lpstr>Wingdings</vt:lpstr>
      <vt:lpstr>Simple Light</vt:lpstr>
      <vt:lpstr>Custom Design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DISENGAGED EMPLOYEES IS COSTLY</vt:lpstr>
      <vt:lpstr>PowerPoint Presentation</vt:lpstr>
      <vt:lpstr>PowerPoint Presentation</vt:lpstr>
      <vt:lpstr>YOUR ANOTHER SEAT AT THE TABLE LICENSE COMPLETE TEACHING PACKAGE</vt:lpstr>
      <vt:lpstr>YOUR ANOTHER SEAT AT THE TABLE LICENSE COMPLETE TEACHING PACKAGE</vt:lpstr>
      <vt:lpstr>YOUR ANOTHER SEAT AT THE TABLE LICENSE COMPLETE TEACHING PACKAGE</vt:lpstr>
      <vt:lpstr>YOUR ANOTHER SEAT AT THE TABLE LICENSE COMPLETE TEACHING PACKAGE</vt:lpstr>
      <vt:lpstr>YOUR ANOTHER SEAT AT THE TABLE LICENSE COMPLETE SALES &amp; MARKETING PACKAGE</vt:lpstr>
      <vt:lpstr>YOUR ANOTHER SEAT AT THE TABLE  COMPLETE DIVERSITY &amp; INCLUSION PROGRAM 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Another Seat at the Table</dc:title>
  <dc:creator>Heather Manzano</dc:creator>
  <cp:lastModifiedBy>Mariah Buschette</cp:lastModifiedBy>
  <cp:revision>93</cp:revision>
  <dcterms:modified xsi:type="dcterms:W3CDTF">2020-10-12T15:29:13Z</dcterms:modified>
</cp:coreProperties>
</file>